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F1A4-05D5-4540-A3DD-18F6D7205C7F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A056-E375-483F-9478-FE3377018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072628"/>
      </p:ext>
    </p:extLst>
  </p:cSld>
  <p:clrMapOvr>
    <a:masterClrMapping/>
  </p:clrMapOvr>
  <p:transition spd="slow">
    <p:cover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F1A4-05D5-4540-A3DD-18F6D7205C7F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A056-E375-483F-9478-FE3377018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741153"/>
      </p:ext>
    </p:extLst>
  </p:cSld>
  <p:clrMapOvr>
    <a:masterClrMapping/>
  </p:clrMapOvr>
  <p:transition spd="slow">
    <p:cover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F1A4-05D5-4540-A3DD-18F6D7205C7F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A056-E375-483F-9478-FE3377018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597184"/>
      </p:ext>
    </p:extLst>
  </p:cSld>
  <p:clrMapOvr>
    <a:masterClrMapping/>
  </p:clrMapOvr>
  <p:transition spd="slow">
    <p:cover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F1A4-05D5-4540-A3DD-18F6D7205C7F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A056-E375-483F-9478-FE3377018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653408"/>
      </p:ext>
    </p:extLst>
  </p:cSld>
  <p:clrMapOvr>
    <a:masterClrMapping/>
  </p:clrMapOvr>
  <p:transition spd="slow">
    <p:cover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F1A4-05D5-4540-A3DD-18F6D7205C7F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A056-E375-483F-9478-FE3377018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985980"/>
      </p:ext>
    </p:extLst>
  </p:cSld>
  <p:clrMapOvr>
    <a:masterClrMapping/>
  </p:clrMapOvr>
  <p:transition spd="slow">
    <p:cover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F1A4-05D5-4540-A3DD-18F6D7205C7F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A056-E375-483F-9478-FE3377018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289847"/>
      </p:ext>
    </p:extLst>
  </p:cSld>
  <p:clrMapOvr>
    <a:masterClrMapping/>
  </p:clrMapOvr>
  <p:transition spd="slow">
    <p:cover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F1A4-05D5-4540-A3DD-18F6D7205C7F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A056-E375-483F-9478-FE3377018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60956"/>
      </p:ext>
    </p:extLst>
  </p:cSld>
  <p:clrMapOvr>
    <a:masterClrMapping/>
  </p:clrMapOvr>
  <p:transition spd="slow">
    <p:cover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F1A4-05D5-4540-A3DD-18F6D7205C7F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A056-E375-483F-9478-FE3377018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122954"/>
      </p:ext>
    </p:extLst>
  </p:cSld>
  <p:clrMapOvr>
    <a:masterClrMapping/>
  </p:clrMapOvr>
  <p:transition spd="slow">
    <p:cover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F1A4-05D5-4540-A3DD-18F6D7205C7F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A056-E375-483F-9478-FE3377018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219043"/>
      </p:ext>
    </p:extLst>
  </p:cSld>
  <p:clrMapOvr>
    <a:masterClrMapping/>
  </p:clrMapOvr>
  <p:transition spd="slow">
    <p:cover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F1A4-05D5-4540-A3DD-18F6D7205C7F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A056-E375-483F-9478-FE3377018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821957"/>
      </p:ext>
    </p:extLst>
  </p:cSld>
  <p:clrMapOvr>
    <a:masterClrMapping/>
  </p:clrMapOvr>
  <p:transition spd="slow">
    <p:cover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F1A4-05D5-4540-A3DD-18F6D7205C7F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A056-E375-483F-9478-FE3377018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79057"/>
      </p:ext>
    </p:extLst>
  </p:cSld>
  <p:clrMapOvr>
    <a:masterClrMapping/>
  </p:clrMapOvr>
  <p:transition spd="slow">
    <p:cover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EF1A4-05D5-4540-A3DD-18F6D7205C7F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7A056-E375-483F-9478-FE3377018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950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ver dir="r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nezanacvejic75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381000"/>
            <a:ext cx="79248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3600" b="1" dirty="0" smtClean="0">
                <a:latin typeface="Arial" pitchFamily="34" charset="0"/>
                <a:cs typeface="Arial" pitchFamily="34" charset="0"/>
              </a:rPr>
              <a:t>Snežana Cvejić </a:t>
            </a:r>
            <a:r>
              <a:rPr lang="sr-Latn-RS" sz="3600" dirty="0" smtClean="0">
                <a:latin typeface="Arial" pitchFamily="34" charset="0"/>
                <a:cs typeface="Arial" pitchFamily="34" charset="0"/>
              </a:rPr>
              <a:t>(Melenci)</a:t>
            </a:r>
          </a:p>
          <a:p>
            <a:pPr algn="ctr"/>
            <a:endParaRPr lang="sr-Latn-RS" sz="36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r-Latn-RS" sz="1600" dirty="0" smtClean="0">
                <a:latin typeface="Arial" pitchFamily="34" charset="0"/>
                <a:cs typeface="Arial" pitchFamily="34" charset="0"/>
              </a:rPr>
              <a:t>OŠ „Dr Boško Vrebalov“ Melenci</a:t>
            </a:r>
          </a:p>
          <a:p>
            <a:pPr algn="ctr"/>
            <a:endParaRPr lang="sr-Latn-RS" sz="16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r-Latn-RS" sz="1400" dirty="0" smtClean="0">
                <a:latin typeface="Arial" pitchFamily="34" charset="0"/>
                <a:cs typeface="Arial" pitchFamily="34" charset="0"/>
                <a:hlinkClick r:id="rId2"/>
              </a:rPr>
              <a:t>snezanacvejic75</a:t>
            </a:r>
            <a:r>
              <a:rPr lang="en-US" sz="1400" dirty="0" smtClean="0">
                <a:latin typeface="Arial" pitchFamily="34" charset="0"/>
                <a:cs typeface="Arial" pitchFamily="34" charset="0"/>
                <a:hlinkClick r:id="rId2"/>
              </a:rPr>
              <a:t>@gmail.com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Motivi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4800" dirty="0" smtClean="0">
                <a:latin typeface="Arial" pitchFamily="34" charset="0"/>
                <a:cs typeface="Arial" pitchFamily="34" charset="0"/>
              </a:rPr>
              <a:t>z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ime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Andri</a:t>
            </a:r>
            <a:r>
              <a:rPr lang="sr-Latn-RS" sz="4800" dirty="0" smtClean="0">
                <a:latin typeface="Arial" pitchFamily="34" charset="0"/>
                <a:cs typeface="Arial" pitchFamily="34" charset="0"/>
              </a:rPr>
              <a:t>ć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evim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pripovetkama</a:t>
            </a:r>
            <a:endParaRPr lang="sr-Latn-RS" sz="48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RS" sz="26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r-Latn-RS" sz="2600" dirty="0" smtClean="0">
                <a:latin typeface="Arial" pitchFamily="34" charset="0"/>
                <a:cs typeface="Arial" pitchFamily="34" charset="0"/>
              </a:rPr>
              <a:t>12. </a:t>
            </a:r>
            <a:r>
              <a:rPr lang="sr-Latn-RS" sz="2600" dirty="0">
                <a:latin typeface="Arial" pitchFamily="34" charset="0"/>
                <a:cs typeface="Arial" pitchFamily="34" charset="0"/>
              </a:rPr>
              <a:t>s</a:t>
            </a:r>
            <a:r>
              <a:rPr lang="sr-Latn-RS" sz="2600" dirty="0" smtClean="0">
                <a:latin typeface="Arial" pitchFamily="34" charset="0"/>
                <a:cs typeface="Arial" pitchFamily="34" charset="0"/>
              </a:rPr>
              <a:t>impozijum </a:t>
            </a:r>
          </a:p>
          <a:p>
            <a:pPr algn="ctr"/>
            <a:r>
              <a:rPr lang="sr-Latn-RS" sz="2600" dirty="0" smtClean="0">
                <a:latin typeface="Arial" pitchFamily="34" charset="0"/>
                <a:cs typeface="Arial" pitchFamily="34" charset="0"/>
              </a:rPr>
              <a:t>„Hladnoće i zime Iva Andrića i ruskih nobelovaca“</a:t>
            </a:r>
          </a:p>
          <a:p>
            <a:pPr algn="ctr"/>
            <a:endParaRPr lang="sr-Latn-RS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r-Latn-RS" sz="2400" dirty="0" smtClean="0">
                <a:latin typeface="Arial" pitchFamily="34" charset="0"/>
                <a:cs typeface="Arial" pitchFamily="34" charset="0"/>
              </a:rPr>
              <a:t>Moskva, 17-20.10. 2019.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625073"/>
      </p:ext>
    </p:extLst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762000"/>
            <a:ext cx="8305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200" dirty="0" smtClean="0">
                <a:latin typeface="Arial" pitchFamily="34" charset="0"/>
                <a:cs typeface="Arial" pitchFamily="34" charset="0"/>
              </a:rPr>
              <a:t>Pripovetka „Na obali“</a:t>
            </a:r>
          </a:p>
          <a:p>
            <a:endParaRPr lang="sr-Latn-R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3200" dirty="0">
                <a:latin typeface="Arial" pitchFamily="34" charset="0"/>
                <a:cs typeface="Arial" pitchFamily="34" charset="0"/>
              </a:rPr>
              <a:t>Drina je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hladna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dok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plivaju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na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osunčanu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stranu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i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nepojmljivo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hladnija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dok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se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vraćaju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na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svoju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sirotinjsku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stranu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gde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je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sve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ograničeno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. Tim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savladavanjem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reke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dečaci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šire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svoje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mogućnosti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osvajaju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delić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sveta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koji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nije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njihov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i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vraćaju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se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nazad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i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obogaćeni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i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puni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gorčine</a:t>
            </a:r>
            <a:r>
              <a:rPr lang="en-US" sz="3200" dirty="0"/>
              <a:t>. 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183997"/>
      </p:ext>
    </p:extLst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762000"/>
            <a:ext cx="80772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200" dirty="0" smtClean="0">
                <a:latin typeface="Arial" pitchFamily="34" charset="0"/>
                <a:cs typeface="Arial" pitchFamily="34" charset="0"/>
              </a:rPr>
              <a:t>Pripovetka „Most na Žepi“</a:t>
            </a:r>
          </a:p>
          <a:p>
            <a:endParaRPr lang="sr-Latn-RS" sz="3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3200" dirty="0" err="1">
                <a:latin typeface="Arial" pitchFamily="34" charset="0"/>
                <a:cs typeface="Arial" pitchFamily="34" charset="0"/>
              </a:rPr>
              <a:t>Učenicima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osmog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razreda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je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neimarova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smrt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najznačajnija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sastavnica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ove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priče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. To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što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on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nije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dobio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nagradu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ni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materijalnu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ni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društvenu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satisfakciju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za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svoj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rad,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rastužuje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mlade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čitaoce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Njegova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ćutljivost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i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ćudljivost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sastavljene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iznenadnom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smrću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ostavljaju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nedoumicu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kod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meštana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Žepe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i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kod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mladih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čitalaca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Shvataju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da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smrt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preti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i da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nema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pravila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ni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pravde</a:t>
            </a:r>
            <a:r>
              <a:rPr lang="en-US" sz="3200" dirty="0"/>
              <a:t>. 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183997"/>
      </p:ext>
    </p:extLst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9545" y="685800"/>
            <a:ext cx="80772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RS" sz="3200" dirty="0" smtClean="0">
                <a:latin typeface="Arial" pitchFamily="34" charset="0"/>
                <a:cs typeface="Arial" pitchFamily="34" charset="0"/>
              </a:rPr>
              <a:t>Zaključak</a:t>
            </a:r>
          </a:p>
          <a:p>
            <a:pPr algn="just"/>
            <a:endParaRPr lang="sr-Latn-RS" sz="3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3200" dirty="0" err="1">
                <a:latin typeface="Arial" pitchFamily="34" charset="0"/>
                <a:cs typeface="Arial" pitchFamily="34" charset="0"/>
              </a:rPr>
              <a:t>Hladnoća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pripovedanja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u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ovim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pripovetkama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je u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doživljaju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čitaoca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koji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se ne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miri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bezizlanošću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ali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koji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se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samo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otima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maštajući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o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cvetnim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trgovima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i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mestima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gde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je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svaka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reka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premošćena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gde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je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svaka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džamija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zastrta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šarenim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ćilimima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Andrić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smešta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svoje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junake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u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svet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bola i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tako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čitaocima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sugeriše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da je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nesreća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svuda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prisutna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41183997"/>
      </p:ext>
    </p:extLst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sz="3500" dirty="0" smtClean="0">
                <a:latin typeface="Arial" pitchFamily="34" charset="0"/>
                <a:cs typeface="Arial" pitchFamily="34" charset="0"/>
              </a:rPr>
              <a:t>LITERATURA</a:t>
            </a:r>
            <a:endParaRPr lang="sr-Latn-RS" sz="35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35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3500" dirty="0" err="1">
                <a:latin typeface="Arial" pitchFamily="34" charset="0"/>
                <a:cs typeface="Arial" pitchFamily="34" charset="0"/>
              </a:rPr>
              <a:t>Andrić</a:t>
            </a:r>
            <a:r>
              <a:rPr lang="en-US" sz="3500" dirty="0">
                <a:latin typeface="Arial" pitchFamily="34" charset="0"/>
                <a:cs typeface="Arial" pitchFamily="34" charset="0"/>
              </a:rPr>
              <a:t>, Ivo: </a:t>
            </a:r>
            <a:r>
              <a:rPr lang="en-US" sz="3500" i="1" dirty="0" err="1">
                <a:latin typeface="Arial" pitchFamily="34" charset="0"/>
                <a:cs typeface="Arial" pitchFamily="34" charset="0"/>
              </a:rPr>
              <a:t>Deca</a:t>
            </a:r>
            <a:r>
              <a:rPr lang="en-US" sz="35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500" dirty="0" err="1">
                <a:latin typeface="Arial" pitchFamily="34" charset="0"/>
                <a:cs typeface="Arial" pitchFamily="34" charset="0"/>
              </a:rPr>
              <a:t>udruženi</a:t>
            </a:r>
            <a:r>
              <a:rPr lang="en-US" sz="3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>
                <a:latin typeface="Arial" pitchFamily="34" charset="0"/>
                <a:cs typeface="Arial" pitchFamily="34" charset="0"/>
              </a:rPr>
              <a:t>izdavači</a:t>
            </a:r>
            <a:r>
              <a:rPr lang="en-US" sz="3500" dirty="0">
                <a:latin typeface="Arial" pitchFamily="34" charset="0"/>
                <a:cs typeface="Arial" pitchFamily="34" charset="0"/>
              </a:rPr>
              <a:t>, Beograd, 1965.</a:t>
            </a:r>
          </a:p>
          <a:p>
            <a:pPr marL="0" indent="0">
              <a:buNone/>
            </a:pPr>
            <a:r>
              <a:rPr lang="sr-Latn-RS" sz="3500" dirty="0">
                <a:latin typeface="Arial" pitchFamily="34" charset="0"/>
                <a:cs typeface="Arial" pitchFamily="34" charset="0"/>
              </a:rPr>
              <a:t>Đukić Perišić, Žaneta: </a:t>
            </a:r>
            <a:r>
              <a:rPr lang="sr-Latn-RS" sz="3500" i="1" dirty="0">
                <a:latin typeface="Arial" pitchFamily="34" charset="0"/>
                <a:cs typeface="Arial" pitchFamily="34" charset="0"/>
              </a:rPr>
              <a:t>Pisac i priča</a:t>
            </a:r>
            <a:r>
              <a:rPr lang="sr-Latn-RS" sz="3500" dirty="0">
                <a:latin typeface="Arial" pitchFamily="34" charset="0"/>
                <a:cs typeface="Arial" pitchFamily="34" charset="0"/>
              </a:rPr>
              <a:t>, Akademska knjiga, Beograd, 2012.</a:t>
            </a:r>
            <a:endParaRPr lang="en-US" sz="35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r-Cyrl-RS" sz="3500" dirty="0">
                <a:latin typeface="Arial" pitchFamily="34" charset="0"/>
                <a:cs typeface="Arial" pitchFamily="34" charset="0"/>
              </a:rPr>
              <a:t>Korać, Stanko: </a:t>
            </a:r>
            <a:r>
              <a:rPr lang="sr-Cyrl-RS" sz="3500" i="1" dirty="0">
                <a:latin typeface="Arial" pitchFamily="34" charset="0"/>
                <a:cs typeface="Arial" pitchFamily="34" charset="0"/>
              </a:rPr>
              <a:t>Andrićevi romani ili Svijet bez boga</a:t>
            </a:r>
            <a:r>
              <a:rPr lang="sr-Cyrl-RS" sz="3500" dirty="0">
                <a:latin typeface="Arial" pitchFamily="34" charset="0"/>
                <a:cs typeface="Arial" pitchFamily="34" charset="0"/>
              </a:rPr>
              <a:t>, Prosvjeta, Zagreb, 1989.</a:t>
            </a:r>
            <a:endParaRPr lang="en-US" sz="35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116650"/>
      </p:ext>
    </p:extLst>
  </p:cSld>
  <p:clrMapOvr>
    <a:masterClrMapping/>
  </p:clrMapOvr>
  <p:transition spd="slow">
    <p:cover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762000"/>
            <a:ext cx="8077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200" dirty="0" smtClean="0">
                <a:latin typeface="Arial" pitchFamily="34" charset="0"/>
                <a:cs typeface="Arial" pitchFamily="34" charset="0"/>
              </a:rPr>
              <a:t>Sadržaj prezentacije:</a:t>
            </a:r>
          </a:p>
          <a:p>
            <a:pPr marL="514350" indent="-514350">
              <a:buAutoNum type="arabicPeriod"/>
            </a:pPr>
            <a:r>
              <a:rPr lang="sr-Latn-RS" sz="3200" dirty="0" smtClean="0">
                <a:latin typeface="Arial" pitchFamily="34" charset="0"/>
                <a:cs typeface="Arial" pitchFamily="34" charset="0"/>
              </a:rPr>
              <a:t>Uvod</a:t>
            </a:r>
          </a:p>
          <a:p>
            <a:pPr marL="514350" indent="-514350">
              <a:buAutoNum type="arabicPeriod"/>
            </a:pPr>
            <a:r>
              <a:rPr lang="sr-Latn-RS" sz="3200" dirty="0" smtClean="0">
                <a:latin typeface="Arial" pitchFamily="34" charset="0"/>
                <a:cs typeface="Arial" pitchFamily="34" charset="0"/>
              </a:rPr>
              <a:t>Pripovetke „Deca“, „Knjiga“, „Panorama“, „Prozor“, „Kula“, „Na obali“ i „Most na Žepi“ </a:t>
            </a:r>
          </a:p>
          <a:p>
            <a:pPr marL="514350" indent="-514350">
              <a:buAutoNum type="arabicPeriod"/>
            </a:pPr>
            <a:r>
              <a:rPr lang="sr-Latn-RS" sz="3200" dirty="0" smtClean="0">
                <a:latin typeface="Arial" pitchFamily="34" charset="0"/>
                <a:cs typeface="Arial" pitchFamily="34" charset="0"/>
              </a:rPr>
              <a:t>Zaključak</a:t>
            </a:r>
          </a:p>
          <a:p>
            <a:pPr marL="514350" indent="-514350">
              <a:buAutoNum type="arabicPeriod"/>
            </a:pPr>
            <a:r>
              <a:rPr lang="sr-Latn-RS" sz="3200" dirty="0" smtClean="0">
                <a:latin typeface="Arial" pitchFamily="34" charset="0"/>
                <a:cs typeface="Arial" pitchFamily="34" charset="0"/>
              </a:rPr>
              <a:t>Izvori i literatura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183997"/>
      </p:ext>
    </p:extLst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609600"/>
            <a:ext cx="7924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sr-Latn-RS" sz="3200" dirty="0" smtClean="0">
                <a:latin typeface="Arial" pitchFamily="34" charset="0"/>
                <a:cs typeface="Arial" pitchFamily="34" charset="0"/>
              </a:rPr>
              <a:t>Uvod</a:t>
            </a:r>
          </a:p>
          <a:p>
            <a:endParaRPr lang="sr-Latn-R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3200" dirty="0" smtClean="0"/>
              <a:t>Ovaj rad se tiče Andrićevih pripovedaka koje se obrađuju u osnovnoj školi. Ispitaćemo mesto i ulogu opisa zime i hladnoće u svim vidovima, doslovnim i metaforičkim. Procenićemo stepen funkcionalnosti opisa zime i istaći estetiku tih opisa. 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183997"/>
      </p:ext>
    </p:extLst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990600"/>
            <a:ext cx="8382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3200" dirty="0" smtClean="0">
                <a:latin typeface="Arial" pitchFamily="34" charset="0"/>
                <a:cs typeface="Arial" pitchFamily="34" charset="0"/>
              </a:rPr>
              <a:t>Dovešćemo u vezu hladnoću sa motivima fizičkog i duhovnog bola, ljudske patnje, lične nesreće i teške sudbine. Tragaćemo za vezom koja se stvara između tamnih strana života književnih likova i mračnih misli čitalaca.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183997"/>
      </p:ext>
    </p:extLst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491836"/>
            <a:ext cx="8305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200" dirty="0" smtClean="0">
                <a:latin typeface="Arial" pitchFamily="34" charset="0"/>
                <a:cs typeface="Arial" pitchFamily="34" charset="0"/>
              </a:rPr>
              <a:t>Pripovetka „Deca“</a:t>
            </a:r>
          </a:p>
          <a:p>
            <a:endParaRPr lang="sr-Latn-RS" sz="3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RS" sz="3200" dirty="0" smtClean="0">
                <a:latin typeface="Arial" pitchFamily="34" charset="0"/>
                <a:cs typeface="Arial" pitchFamily="34" charset="0"/>
              </a:rPr>
              <a:t>Motiv hladnoće u pripoveci „Deca“ dat je u drhtaju ruke koja nije postala nasilnička. 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183997"/>
      </p:ext>
    </p:extLst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685800"/>
            <a:ext cx="80772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200" dirty="0" smtClean="0">
                <a:latin typeface="Arial" pitchFamily="34" charset="0"/>
                <a:cs typeface="Arial" pitchFamily="34" charset="0"/>
              </a:rPr>
              <a:t>Pripovetka „Knjiga“</a:t>
            </a:r>
          </a:p>
          <a:p>
            <a:endParaRPr lang="sr-Latn-R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RS" sz="3200" dirty="0" smtClean="0">
                <a:latin typeface="Arial" pitchFamily="34" charset="0"/>
                <a:cs typeface="Arial" pitchFamily="34" charset="0"/>
              </a:rPr>
              <a:t>I sama knjiga koju dečak pozajmljuje ima na koricama ilustraciju hladnih predela, te sa njenih stranica veju neprijatnost i hladnoća. Tvrd i podrugljiv pogled bibliotekara i mučna poseta biblioteci izjednačavaju se sa snegom i ledom na koricama knjige i tako srastaju, uvećavajući se i postajući sudbina onog koji sazreva u tesnom, ograničenom, oskudnom i uslovljenom okruženju.</a:t>
            </a:r>
          </a:p>
          <a:p>
            <a:endParaRPr lang="sr-Latn-R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183997"/>
      </p:ext>
    </p:extLst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7309" y="990600"/>
            <a:ext cx="8153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200" dirty="0" smtClean="0">
                <a:latin typeface="Arial" pitchFamily="34" charset="0"/>
                <a:cs typeface="Arial" pitchFamily="34" charset="0"/>
              </a:rPr>
              <a:t>Pripovetka „Panorama“</a:t>
            </a:r>
          </a:p>
          <a:p>
            <a:endParaRPr lang="sr-Latn-RS" sz="3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3200" dirty="0" smtClean="0">
                <a:latin typeface="Arial" pitchFamily="34" charset="0"/>
                <a:cs typeface="Arial" pitchFamily="34" charset="0"/>
              </a:rPr>
              <a:t>U „Panorami“ su motivi svetlosti, toplote, sjaja, bogatstva i zadovoljstva dominantni nad motivima hladnoće i nemaštine. 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183997"/>
      </p:ext>
    </p:extLst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838200"/>
            <a:ext cx="7620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200" dirty="0" smtClean="0">
                <a:latin typeface="Arial" pitchFamily="34" charset="0"/>
                <a:cs typeface="Arial" pitchFamily="34" charset="0"/>
              </a:rPr>
              <a:t>Pripovetka „Prozor“</a:t>
            </a:r>
          </a:p>
          <a:p>
            <a:endParaRPr lang="sr-Latn-R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3200" dirty="0" smtClean="0">
                <a:latin typeface="Arial" pitchFamily="34" charset="0"/>
                <a:cs typeface="Arial" pitchFamily="34" charset="0"/>
              </a:rPr>
              <a:t>Patnje dečaka određene su svetlošću koja kroz razbijeni prozor ulazi u kuću i nagoveštava zlo, besmisao i nerazumljive odgovornosti.</a:t>
            </a:r>
          </a:p>
          <a:p>
            <a:endParaRPr lang="sr-Latn-RS" sz="32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183997"/>
      </p:ext>
    </p:extLst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914400"/>
            <a:ext cx="8077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200" dirty="0" smtClean="0">
                <a:latin typeface="Arial" pitchFamily="34" charset="0"/>
                <a:cs typeface="Arial" pitchFamily="34" charset="0"/>
              </a:rPr>
              <a:t>Pripovetka „Kula“</a:t>
            </a:r>
          </a:p>
          <a:p>
            <a:endParaRPr lang="sr-Latn-R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Mesto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dešavanja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radnje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pripovetke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„Kula“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tamno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je,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hladno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i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zastrašujuće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Upravo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time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mami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dečake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uzrasta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uz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koji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idu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nerealne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želje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i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neustrašivi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poduhvati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 Lazar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dobija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zastrašujuće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udarce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prstima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koji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oličenje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jeze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i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hladnoće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doživljaju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čitaoca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 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183997"/>
      </p:ext>
    </p:extLst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520</Words>
  <Application>Microsoft Office PowerPoint</Application>
  <PresentationFormat>On-screen Show (4:3)</PresentationFormat>
  <Paragraphs>51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Win7</dc:creator>
  <cp:lastModifiedBy>Win7</cp:lastModifiedBy>
  <cp:revision>8</cp:revision>
  <dcterms:created xsi:type="dcterms:W3CDTF">2019-09-18T05:09:17Z</dcterms:created>
  <dcterms:modified xsi:type="dcterms:W3CDTF">2019-10-03T14:32:25Z</dcterms:modified>
</cp:coreProperties>
</file>