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4" r:id="rId3"/>
    <p:sldId id="306" r:id="rId4"/>
    <p:sldId id="302" r:id="rId5"/>
    <p:sldId id="305" r:id="rId6"/>
    <p:sldId id="257" r:id="rId7"/>
    <p:sldId id="260" r:id="rId8"/>
    <p:sldId id="286" r:id="rId9"/>
    <p:sldId id="258" r:id="rId10"/>
    <p:sldId id="287" r:id="rId11"/>
    <p:sldId id="259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307" r:id="rId20"/>
    <p:sldId id="295" r:id="rId21"/>
    <p:sldId id="296" r:id="rId22"/>
    <p:sldId id="297" r:id="rId23"/>
    <p:sldId id="298" r:id="rId24"/>
    <p:sldId id="299" r:id="rId25"/>
    <p:sldId id="300" r:id="rId26"/>
    <p:sldId id="303" r:id="rId27"/>
    <p:sldId id="301" r:id="rId2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50" d="100"/>
          <a:sy n="50" d="100"/>
        </p:scale>
        <p:origin x="-126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216F7-CB4F-49F2-9C15-013319276F38}" type="datetimeFigureOut">
              <a:rPr lang="bg-BG" smtClean="0"/>
              <a:pPr/>
              <a:t>10.10.2019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D874B-A4AD-496A-B549-ACC23573AC24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874B-A4AD-496A-B549-ACC23573AC24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2B96-5BB2-4B8E-AB67-15D67196568C}" type="datetimeFigureOut">
              <a:rPr lang="bg-BG" smtClean="0"/>
              <a:pPr/>
              <a:t>10.10.2019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E2C-5164-4178-B465-73DEDF0D7EF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2B96-5BB2-4B8E-AB67-15D67196568C}" type="datetimeFigureOut">
              <a:rPr lang="bg-BG" smtClean="0"/>
              <a:pPr/>
              <a:t>10.10.2019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E2C-5164-4178-B465-73DEDF0D7EF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2B96-5BB2-4B8E-AB67-15D67196568C}" type="datetimeFigureOut">
              <a:rPr lang="bg-BG" smtClean="0"/>
              <a:pPr/>
              <a:t>10.10.2019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E2C-5164-4178-B465-73DEDF0D7EF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2B96-5BB2-4B8E-AB67-15D67196568C}" type="datetimeFigureOut">
              <a:rPr lang="bg-BG" smtClean="0"/>
              <a:pPr/>
              <a:t>10.10.2019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E2C-5164-4178-B465-73DEDF0D7EF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2B96-5BB2-4B8E-AB67-15D67196568C}" type="datetimeFigureOut">
              <a:rPr lang="bg-BG" smtClean="0"/>
              <a:pPr/>
              <a:t>10.10.2019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E2C-5164-4178-B465-73DEDF0D7EF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2B96-5BB2-4B8E-AB67-15D67196568C}" type="datetimeFigureOut">
              <a:rPr lang="bg-BG" smtClean="0"/>
              <a:pPr/>
              <a:t>10.10.2019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E2C-5164-4178-B465-73DEDF0D7EF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2B96-5BB2-4B8E-AB67-15D67196568C}" type="datetimeFigureOut">
              <a:rPr lang="bg-BG" smtClean="0"/>
              <a:pPr/>
              <a:t>10.10.2019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E2C-5164-4178-B465-73DEDF0D7EF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2B96-5BB2-4B8E-AB67-15D67196568C}" type="datetimeFigureOut">
              <a:rPr lang="bg-BG" smtClean="0"/>
              <a:pPr/>
              <a:t>10.10.2019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E2C-5164-4178-B465-73DEDF0D7EF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2B96-5BB2-4B8E-AB67-15D67196568C}" type="datetimeFigureOut">
              <a:rPr lang="bg-BG" smtClean="0"/>
              <a:pPr/>
              <a:t>10.10.2019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E2C-5164-4178-B465-73DEDF0D7EF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2B96-5BB2-4B8E-AB67-15D67196568C}" type="datetimeFigureOut">
              <a:rPr lang="bg-BG" smtClean="0"/>
              <a:pPr/>
              <a:t>10.10.2019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E2C-5164-4178-B465-73DEDF0D7EF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2B96-5BB2-4B8E-AB67-15D67196568C}" type="datetimeFigureOut">
              <a:rPr lang="bg-BG" smtClean="0"/>
              <a:pPr/>
              <a:t>10.10.2019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E2C-5164-4178-B465-73DEDF0D7EF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F2B96-5BB2-4B8E-AB67-15D67196568C}" type="datetimeFigureOut">
              <a:rPr lang="bg-BG" smtClean="0"/>
              <a:pPr/>
              <a:t>10.10.2019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C5E2C-5164-4178-B465-73DEDF0D7EF9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evistaseug.ugr.es/index.php/cre/article/viewFile/2604/2747" TargetMode="External"/><Relationship Id="rId2" Type="http://schemas.openxmlformats.org/officeDocument/2006/relationships/hyperlink" Target="https://www.dissercat.com/content/poetika-opisaniya-v-proze-ia-bunina-zhivopis-posredstvom-slov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oks.google.bg/book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143139"/>
          </a:xfrm>
        </p:spPr>
        <p:txBody>
          <a:bodyPr>
            <a:normAutofit/>
          </a:bodyPr>
          <a:lstStyle/>
          <a:p>
            <a:r>
              <a:rPr lang="bg-BG" sz="1400" dirty="0" smtClean="0"/>
              <a:t/>
            </a:r>
            <a:br>
              <a:rPr lang="bg-BG" sz="1400" dirty="0" smtClean="0"/>
            </a:br>
            <a:endParaRPr lang="bg-BG" sz="14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00034" y="620688"/>
            <a:ext cx="7786742" cy="6048672"/>
          </a:xfrm>
        </p:spPr>
        <p:txBody>
          <a:bodyPr>
            <a:normAutofit/>
          </a:bodyPr>
          <a:lstStyle/>
          <a:p>
            <a:r>
              <a:rPr lang="bg-BG" sz="3600" b="1" dirty="0" smtClean="0"/>
              <a:t>Зимние женщины </a:t>
            </a:r>
            <a:r>
              <a:rPr lang="ru-RU" sz="3600" b="1" dirty="0" smtClean="0"/>
              <a:t>в рассказах Ивана Бунина и Иво Андрича</a:t>
            </a:r>
            <a:endParaRPr lang="en-US" sz="3600" b="1" dirty="0" smtClean="0"/>
          </a:p>
          <a:p>
            <a:endParaRPr lang="en-US" b="1" dirty="0" smtClean="0"/>
          </a:p>
          <a:p>
            <a:endParaRPr lang="bg-BG" dirty="0" smtClean="0"/>
          </a:p>
          <a:p>
            <a:r>
              <a:rPr lang="bg-BG" dirty="0" smtClean="0"/>
              <a:t>Евдокия Борисова , Шуменский университет, Болгария</a:t>
            </a:r>
          </a:p>
          <a:p>
            <a:r>
              <a:rPr lang="bg-BG" dirty="0" smtClean="0"/>
              <a:t>Кадрие Джесур , </a:t>
            </a:r>
            <a:r>
              <a:rPr lang="bg-BG" dirty="0" smtClean="0"/>
              <a:t>Истанбульский </a:t>
            </a:r>
            <a:r>
              <a:rPr lang="bg-BG" dirty="0" smtClean="0"/>
              <a:t>университет, Турция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bg-BG" sz="2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6408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 </a:t>
            </a:r>
            <a:r>
              <a:rPr lang="ru-RU" sz="2400" dirty="0" smtClean="0"/>
              <a:t>всех рассказах </a:t>
            </a:r>
            <a:r>
              <a:rPr lang="ru-RU" sz="2400" dirty="0" smtClean="0"/>
              <a:t>из «Темные алеи» финал историй обязательно должен быть смертью или разлукой.  </a:t>
            </a:r>
            <a:r>
              <a:rPr lang="ru-RU" sz="2400" b="1" i="1" dirty="0" smtClean="0"/>
              <a:t>Весенние </a:t>
            </a:r>
            <a:r>
              <a:rPr lang="ru-RU" sz="2400" b="1" i="1" dirty="0" smtClean="0"/>
              <a:t>женщины </a:t>
            </a:r>
            <a:r>
              <a:rPr lang="ru-RU" sz="2400" dirty="0" smtClean="0"/>
              <a:t>-</a:t>
            </a:r>
            <a:r>
              <a:rPr lang="ru-RU" sz="2400" dirty="0" smtClean="0"/>
              <a:t>предсказание </a:t>
            </a:r>
            <a:r>
              <a:rPr lang="ru-RU" sz="2400" i="1" dirty="0" smtClean="0"/>
              <a:t>смысла </a:t>
            </a:r>
            <a:r>
              <a:rPr lang="ru-RU" sz="2400" i="1" dirty="0" smtClean="0"/>
              <a:t>жизни</a:t>
            </a:r>
            <a:r>
              <a:rPr lang="ru-RU" sz="2400" dirty="0" smtClean="0"/>
              <a:t>; </a:t>
            </a:r>
            <a:r>
              <a:rPr lang="ru-RU" sz="2400" dirty="0" smtClean="0"/>
              <a:t>весна - </a:t>
            </a:r>
            <a:r>
              <a:rPr lang="ru-RU" sz="2400" i="1" dirty="0" smtClean="0"/>
              <a:t>только </a:t>
            </a:r>
            <a:r>
              <a:rPr lang="ru-RU" sz="2400" i="1" dirty="0" smtClean="0"/>
              <a:t>обещание </a:t>
            </a:r>
            <a:r>
              <a:rPr lang="ru-RU" sz="2400" i="1" dirty="0" smtClean="0"/>
              <a:t>или </a:t>
            </a:r>
            <a:r>
              <a:rPr lang="ru-RU" sz="2400" i="1" dirty="0" smtClean="0"/>
              <a:t>предложение спасения, </a:t>
            </a:r>
            <a:r>
              <a:rPr lang="ru-RU" sz="2400" i="1" dirty="0" smtClean="0"/>
              <a:t>намек на счастливый конец </a:t>
            </a:r>
            <a:r>
              <a:rPr lang="ru-RU" sz="2400" dirty="0" smtClean="0"/>
              <a:t>...;</a:t>
            </a:r>
          </a:p>
          <a:p>
            <a:r>
              <a:rPr lang="ru-RU" sz="2400" dirty="0" smtClean="0"/>
              <a:t>Лето - жаркое время года; </a:t>
            </a:r>
            <a:r>
              <a:rPr lang="ru-RU" sz="2400" b="1" i="1" dirty="0" smtClean="0"/>
              <a:t>летние женщины </a:t>
            </a:r>
            <a:r>
              <a:rPr lang="ru-RU" sz="2400" dirty="0" smtClean="0"/>
              <a:t>Бунина - горячие. Летом любовная страсть </a:t>
            </a:r>
            <a:r>
              <a:rPr lang="ru-RU" sz="2400" i="1" dirty="0" smtClean="0"/>
              <a:t>порождает презрение, себепрезрение и ненависть</a:t>
            </a:r>
            <a:r>
              <a:rPr lang="ru-RU" sz="2400" dirty="0" smtClean="0"/>
              <a:t>. Или самое </a:t>
            </a:r>
            <a:r>
              <a:rPr lang="ru-RU" sz="2400" i="1" dirty="0" smtClean="0"/>
              <a:t>горькое, почти мучительное страдание</a:t>
            </a:r>
            <a:r>
              <a:rPr lang="ru-RU" sz="2400" dirty="0" smtClean="0"/>
              <a:t>. Летняя </a:t>
            </a:r>
            <a:r>
              <a:rPr lang="ru-RU" sz="2400" dirty="0" smtClean="0"/>
              <a:t>любовь, </a:t>
            </a:r>
            <a:r>
              <a:rPr lang="ru-RU" sz="2400" dirty="0" smtClean="0"/>
              <a:t>как правило, </a:t>
            </a:r>
            <a:r>
              <a:rPr lang="ru-RU" sz="2400" i="1" dirty="0" smtClean="0"/>
              <a:t>самая шокирующая, самая мимолетная, самая невозможная.</a:t>
            </a:r>
            <a:endParaRPr lang="bg-BG" sz="2400" i="1" dirty="0" smtClean="0"/>
          </a:p>
          <a:p>
            <a:r>
              <a:rPr lang="ru-RU" sz="2400" b="1" dirty="0" smtClean="0"/>
              <a:t>Осенний экстерьер </a:t>
            </a:r>
            <a:r>
              <a:rPr lang="ru-RU" sz="2400" dirty="0" smtClean="0"/>
              <a:t>подчеркивают </a:t>
            </a:r>
            <a:r>
              <a:rPr lang="ru-RU" sz="2400" i="1" dirty="0" smtClean="0"/>
              <a:t>мудрую, сильную чувствительность </a:t>
            </a:r>
            <a:r>
              <a:rPr lang="ru-RU" sz="2400" dirty="0" smtClean="0"/>
              <a:t>и изображает внутренний мир - мужчин или женщин; Это </a:t>
            </a:r>
            <a:r>
              <a:rPr lang="ru-RU" sz="2400" i="1" dirty="0" smtClean="0"/>
              <a:t>вдумчивые и аналитические персонажи </a:t>
            </a:r>
            <a:r>
              <a:rPr lang="ru-RU" sz="2400" dirty="0" smtClean="0"/>
              <a:t>- понимают, что они переживают.  Героини падения воплощают </a:t>
            </a:r>
            <a:r>
              <a:rPr lang="ru-RU" sz="2400" i="1" dirty="0" smtClean="0"/>
              <a:t>грустную, скрытую и значимую человеческую любовь</a:t>
            </a:r>
            <a:r>
              <a:rPr lang="ru-RU" sz="2400" dirty="0" smtClean="0"/>
              <a:t>. В них </a:t>
            </a:r>
            <a:r>
              <a:rPr lang="ru-RU" sz="2400" i="1" dirty="0" smtClean="0"/>
              <a:t>смерть естественна</a:t>
            </a:r>
            <a:r>
              <a:rPr lang="ru-RU" sz="2400" dirty="0" smtClean="0"/>
              <a:t>, убийства нет, </a:t>
            </a:r>
            <a:r>
              <a:rPr lang="ru-RU" sz="2400" i="1" dirty="0" smtClean="0"/>
              <a:t>нет суицидного  комплекса</a:t>
            </a:r>
            <a:r>
              <a:rPr lang="ru-RU" sz="2400" dirty="0" smtClean="0"/>
              <a:t> (иначе характерного для прозы Бунина). Но </a:t>
            </a:r>
            <a:r>
              <a:rPr lang="ru-RU" sz="2400" i="1" dirty="0" smtClean="0"/>
              <a:t>печаль осенней любви огромна.</a:t>
            </a:r>
            <a:endParaRPr lang="bg-BG" sz="24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bg-BG" sz="2000" dirty="0" smtClean="0"/>
              <a:t/>
            </a:r>
            <a:br>
              <a:rPr lang="bg-BG" sz="2000" dirty="0" smtClean="0"/>
            </a:br>
            <a:endParaRPr lang="bg-BG" sz="2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1105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Зимние женщины</a:t>
            </a:r>
            <a:r>
              <a:rPr lang="ru-RU" sz="2000" dirty="0" smtClean="0"/>
              <a:t>: Зима и типично русское отношение к ней  у Бунина – то, що когда-то изображалось глазами Пушкинской Татьяны ,  она обожает зиму и ее совершенную красоту.</a:t>
            </a:r>
          </a:p>
          <a:p>
            <a:r>
              <a:rPr lang="ru-RU" sz="2000" b="1" dirty="0" smtClean="0"/>
              <a:t>Бунинская зима </a:t>
            </a:r>
            <a:r>
              <a:rPr lang="ru-RU" sz="2000" dirty="0" smtClean="0"/>
              <a:t>- это </a:t>
            </a:r>
            <a:r>
              <a:rPr lang="ru-RU" sz="2000" i="1" dirty="0" smtClean="0"/>
              <a:t>внутренняя часть души, священных вечных, но также и греховных желаний тела, беспокойного сознания и бушующей плоти.</a:t>
            </a:r>
            <a:r>
              <a:rPr lang="ru-RU" sz="2000" dirty="0" smtClean="0"/>
              <a:t> Бунин загружает и насыщает свои «зимние» рассказы </a:t>
            </a:r>
            <a:r>
              <a:rPr lang="ru-RU" sz="2000" i="1" dirty="0" smtClean="0"/>
              <a:t>не только красотой описания</a:t>
            </a:r>
            <a:r>
              <a:rPr lang="ru-RU" sz="2000" dirty="0" smtClean="0"/>
              <a:t>, но и скрытыми, богатыми </a:t>
            </a:r>
            <a:r>
              <a:rPr lang="ru-RU" sz="2000" i="1" dirty="0" smtClean="0"/>
              <a:t>символическими ассоциациями</a:t>
            </a:r>
            <a:r>
              <a:rPr lang="ru-RU" sz="2000" dirty="0" smtClean="0"/>
              <a:t>. Бунин представляет зиму не как пассивное поле для накоплений, ожидающих созревания и реализации, </a:t>
            </a:r>
            <a:r>
              <a:rPr lang="ru-RU" sz="2000" i="1" dirty="0" smtClean="0"/>
              <a:t>а как арену </a:t>
            </a:r>
            <a:r>
              <a:rPr lang="ru-RU" sz="2000" i="1" dirty="0" smtClean="0"/>
              <a:t>битвы </a:t>
            </a:r>
            <a:r>
              <a:rPr lang="ru-RU" sz="2000" dirty="0" smtClean="0"/>
              <a:t>– любовь-битва; так же как кошмарное воспоминание ; Это подтверждается поведением зимних персонажей, заряженных </a:t>
            </a:r>
            <a:r>
              <a:rPr lang="ru-RU" sz="2000" b="1" dirty="0" smtClean="0"/>
              <a:t>активностью, воинственностью, во времена гнева, </a:t>
            </a:r>
            <a:r>
              <a:rPr lang="ru-RU" sz="2000" b="1" dirty="0" smtClean="0"/>
              <a:t>яростью </a:t>
            </a:r>
            <a:r>
              <a:rPr lang="ru-RU" sz="2000" b="1" dirty="0" smtClean="0"/>
              <a:t>и </a:t>
            </a:r>
            <a:r>
              <a:rPr lang="ru-RU" sz="2000" b="1" dirty="0" smtClean="0"/>
              <a:t>бескомпромиссностью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r>
              <a:rPr lang="ru-RU" sz="2000" b="1" i="1" dirty="0" smtClean="0"/>
              <a:t>Женские образы вовсе злие; </a:t>
            </a:r>
            <a:r>
              <a:rPr lang="ru-RU" sz="2000" dirty="0" smtClean="0"/>
              <a:t>особенно поразительны как </a:t>
            </a:r>
            <a:r>
              <a:rPr lang="ru-RU" sz="2000" i="1" dirty="0" smtClean="0"/>
              <a:t>двигатели действия </a:t>
            </a:r>
            <a:r>
              <a:rPr lang="ru-RU" sz="2000" dirty="0" smtClean="0"/>
              <a:t>в повествовании. </a:t>
            </a:r>
            <a:r>
              <a:rPr lang="ru-RU" sz="2000" b="1" dirty="0" smtClean="0"/>
              <a:t>Белая </a:t>
            </a:r>
            <a:r>
              <a:rPr lang="ru-RU" sz="2000" b="1" dirty="0" smtClean="0"/>
              <a:t>тьма </a:t>
            </a:r>
            <a:r>
              <a:rPr lang="ru-RU" sz="2000" b="1" dirty="0" smtClean="0"/>
              <a:t>смерти</a:t>
            </a:r>
            <a:r>
              <a:rPr lang="ru-RU" sz="2000" dirty="0" smtClean="0"/>
              <a:t>. </a:t>
            </a:r>
          </a:p>
          <a:p>
            <a:r>
              <a:rPr lang="ru-RU" sz="2000" b="1" i="1" dirty="0" smtClean="0"/>
              <a:t>Мужчины</a:t>
            </a:r>
            <a:r>
              <a:rPr lang="ru-RU" sz="2000" dirty="0" smtClean="0"/>
              <a:t> становятся </a:t>
            </a:r>
            <a:r>
              <a:rPr lang="ru-RU" sz="2000" i="1" dirty="0" smtClean="0"/>
              <a:t>жертвами зимней стихии женских неконтролируемых страстей </a:t>
            </a:r>
            <a:r>
              <a:rPr lang="ru-RU" sz="2000" dirty="0" smtClean="0"/>
              <a:t>или, </a:t>
            </a:r>
            <a:r>
              <a:rPr lang="ru-RU" sz="2000" i="1" dirty="0" smtClean="0"/>
              <a:t>наоборот, </a:t>
            </a:r>
            <a:r>
              <a:rPr lang="ru-RU" sz="2000" i="1" dirty="0" smtClean="0"/>
              <a:t>несоответствий </a:t>
            </a:r>
            <a:r>
              <a:rPr lang="ru-RU" sz="2000" dirty="0" smtClean="0"/>
              <a:t>в </a:t>
            </a:r>
            <a:r>
              <a:rPr lang="ru-RU" sz="2000" dirty="0" smtClean="0"/>
              <a:t>чувствах и неразделенной страсти.</a:t>
            </a: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bg-BG" sz="2000" b="1" dirty="0" smtClean="0"/>
              <a:t/>
            </a:r>
            <a:br>
              <a:rPr lang="bg-BG" sz="2000" b="1" dirty="0" smtClean="0"/>
            </a:br>
            <a:endParaRPr lang="bg-BG" sz="2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Экфрастический </a:t>
            </a:r>
            <a:r>
              <a:rPr lang="ru-RU" sz="2400" b="1" dirty="0" smtClean="0"/>
              <a:t>потенциал воображения Бунина </a:t>
            </a:r>
            <a:r>
              <a:rPr lang="ru-RU" sz="2400" dirty="0" smtClean="0"/>
              <a:t>-  самый изысканный русский стилист работает целенаправленно и последовательно. Понятно, </a:t>
            </a:r>
            <a:r>
              <a:rPr lang="ru-RU" sz="2400" dirty="0" smtClean="0"/>
              <a:t>что </a:t>
            </a:r>
            <a:r>
              <a:rPr lang="ru-RU" sz="2400" b="1" dirty="0" smtClean="0"/>
              <a:t>синестезия</a:t>
            </a:r>
            <a:r>
              <a:rPr lang="ru-RU" sz="2400" dirty="0" smtClean="0"/>
              <a:t> </a:t>
            </a:r>
            <a:r>
              <a:rPr lang="ru-RU" sz="2400" dirty="0" smtClean="0"/>
              <a:t>в его </a:t>
            </a:r>
            <a:r>
              <a:rPr lang="ru-RU" sz="2400" dirty="0" smtClean="0"/>
              <a:t>литературных поисках последовательно затрагивает художественные и графические принципы живописи </a:t>
            </a:r>
            <a:r>
              <a:rPr lang="ru-RU" sz="2400" b="1" dirty="0" smtClean="0"/>
              <a:t>Серебряного века русской культуры </a:t>
            </a:r>
            <a:r>
              <a:rPr lang="ru-RU" sz="2400" dirty="0" smtClean="0"/>
              <a:t>– эго знакомство с  </a:t>
            </a:r>
            <a:r>
              <a:rPr lang="ru-RU" sz="2400" dirty="0" smtClean="0"/>
              <a:t>Васнецовым, Малявином, Бакстом, Репином </a:t>
            </a:r>
            <a:r>
              <a:rPr lang="ru-RU" sz="2400" dirty="0" smtClean="0"/>
              <a:t>и т.д. (М. Байцак, 2009, в </a:t>
            </a:r>
            <a:r>
              <a:rPr lang="ru-RU" sz="2400" dirty="0" smtClean="0"/>
              <a:t>своей диссертации обстоятельственно </a:t>
            </a:r>
            <a:r>
              <a:rPr lang="ru-RU" sz="2400" dirty="0" smtClean="0"/>
              <a:t>говорит про </a:t>
            </a:r>
            <a:r>
              <a:rPr lang="ru-RU" sz="2400" dirty="0" smtClean="0"/>
              <a:t>это, </a:t>
            </a:r>
            <a:r>
              <a:rPr lang="ru-RU" sz="2400" dirty="0" smtClean="0"/>
              <a:t>так и про потенциал синестезии эго прозы). </a:t>
            </a:r>
          </a:p>
          <a:p>
            <a:r>
              <a:rPr lang="ru-RU" sz="2400" dirty="0" smtClean="0"/>
              <a:t>Мы </a:t>
            </a:r>
            <a:r>
              <a:rPr lang="ru-RU" sz="2400" dirty="0" smtClean="0"/>
              <a:t>дума</a:t>
            </a:r>
            <a:r>
              <a:rPr lang="ru-RU" sz="2400" dirty="0" smtClean="0"/>
              <a:t>ем, </a:t>
            </a:r>
            <a:r>
              <a:rPr lang="ru-RU" sz="2400" dirty="0" smtClean="0"/>
              <a:t>что:</a:t>
            </a:r>
          </a:p>
          <a:p>
            <a:r>
              <a:rPr lang="ru-RU" sz="2400" dirty="0" smtClean="0"/>
              <a:t> В духе этой феноменологии Бунина в стиле импрессионизма его </a:t>
            </a:r>
            <a:r>
              <a:rPr lang="ru-RU" sz="2400" b="1" dirty="0" smtClean="0"/>
              <a:t>женские образы имеют особую статичность, установленную в</a:t>
            </a:r>
            <a:r>
              <a:rPr lang="ru-RU" sz="2400" dirty="0" smtClean="0"/>
              <a:t> </a:t>
            </a:r>
            <a:r>
              <a:rPr lang="ru-RU" sz="2400" dirty="0" smtClean="0"/>
              <a:t>определенном </a:t>
            </a:r>
            <a:r>
              <a:rPr lang="ru-RU" sz="2400" b="1" dirty="0" smtClean="0"/>
              <a:t>мизансцене</a:t>
            </a:r>
            <a:r>
              <a:rPr lang="ru-RU" sz="2400" dirty="0" smtClean="0"/>
              <a:t>, где их </a:t>
            </a:r>
            <a:r>
              <a:rPr lang="ru-RU" sz="2400" b="1" dirty="0" smtClean="0"/>
              <a:t>обязательно изображают </a:t>
            </a:r>
            <a:r>
              <a:rPr lang="ru-RU" sz="2400" b="1" dirty="0" smtClean="0"/>
              <a:t>– будь-то </a:t>
            </a:r>
            <a:r>
              <a:rPr lang="ru-RU" sz="2400" b="1" dirty="0" smtClean="0"/>
              <a:t>пейзаж (экстерьер) или интерьер. </a:t>
            </a:r>
            <a:r>
              <a:rPr lang="ru-RU" sz="2400" dirty="0" smtClean="0"/>
              <a:t>Они обязательно обладают некоторой изоляцией, одиночеством и написаны яркими и четкими контурами и цветами - </a:t>
            </a:r>
            <a:r>
              <a:rPr lang="ru-RU" sz="2400" b="1" dirty="0" smtClean="0"/>
              <a:t>на границе между прекрасным и ужасным, лирическим и трагическим</a:t>
            </a:r>
            <a:r>
              <a:rPr lang="ru-RU" sz="2400" dirty="0" smtClean="0"/>
              <a:t>.</a:t>
            </a:r>
            <a:endParaRPr lang="bg-BG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/>
          </a:bodyPr>
          <a:lstStyle/>
          <a:p>
            <a:r>
              <a:rPr lang="ru-RU" dirty="0" smtClean="0"/>
              <a:t>В «Автобиографических заметках» (1915) молодой Бунин называет себя «певцом падения, печали, благородных гнезд», а также «декадентом, парнастом, мистиком, реалистом, неореалистом и натуралистом»</a:t>
            </a:r>
          </a:p>
          <a:p>
            <a:r>
              <a:rPr lang="en-US" b="1" dirty="0" smtClean="0"/>
              <a:t>Cold master </a:t>
            </a:r>
            <a:r>
              <a:rPr lang="bg-BG" b="1" dirty="0" smtClean="0"/>
              <a:t>(</a:t>
            </a:r>
            <a:r>
              <a:rPr lang="ru-RU" b="1" dirty="0" smtClean="0"/>
              <a:t>мастер холода) </a:t>
            </a:r>
            <a:r>
              <a:rPr lang="ru-RU" dirty="0" smtClean="0"/>
              <a:t>- так его называет Томас Гайтон Марулло (1998).</a:t>
            </a:r>
          </a:p>
          <a:p>
            <a:r>
              <a:rPr lang="ru-RU" dirty="0" smtClean="0"/>
              <a:t>Отношение Бунина к </a:t>
            </a:r>
            <a:r>
              <a:rPr lang="ru-RU" dirty="0" smtClean="0"/>
              <a:t>его</a:t>
            </a:r>
            <a:r>
              <a:rPr lang="ru-RU" dirty="0" smtClean="0"/>
              <a:t> </a:t>
            </a:r>
            <a:r>
              <a:rPr lang="ru-RU" dirty="0" smtClean="0"/>
              <a:t>героиням очень противоречиво - он наказывает их за то, что они оскверняют любовь, </a:t>
            </a:r>
            <a:r>
              <a:rPr lang="ru-RU" dirty="0" smtClean="0"/>
              <a:t>оправдывает </a:t>
            </a:r>
            <a:r>
              <a:rPr lang="ru-RU" dirty="0" smtClean="0"/>
              <a:t>их за действия, </a:t>
            </a:r>
            <a:r>
              <a:rPr lang="ru-RU" dirty="0" smtClean="0"/>
              <a:t>называет </a:t>
            </a:r>
            <a:r>
              <a:rPr lang="ru-RU" dirty="0" smtClean="0"/>
              <a:t>любовь высшим событием в жизни человека.</a:t>
            </a:r>
            <a:endParaRPr lang="bg-B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bg-BG" sz="2400" b="1" dirty="0" smtClean="0"/>
              <a:t>Бунин и Андрич</a:t>
            </a:r>
            <a:r>
              <a:rPr lang="bg-BG" sz="2400" b="1" dirty="0" smtClean="0"/>
              <a:t>: автобиографизм</a:t>
            </a:r>
            <a:r>
              <a:rPr lang="bg-BG" sz="2400" b="1" dirty="0" smtClean="0"/>
              <a:t>, личные мифологии </a:t>
            </a:r>
            <a:r>
              <a:rPr lang="bg-BG" sz="2400" b="1" dirty="0" smtClean="0"/>
              <a:t>творчество</a:t>
            </a:r>
            <a:br>
              <a:rPr lang="bg-BG" sz="2400" b="1" dirty="0" smtClean="0"/>
            </a:br>
            <a:endParaRPr lang="bg-BG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Стойкая энергия, с которой </a:t>
            </a:r>
            <a:r>
              <a:rPr lang="ru-RU" b="1" dirty="0" smtClean="0"/>
              <a:t>Бунин и Андрич понимают существование </a:t>
            </a:r>
            <a:r>
              <a:rPr lang="ru-RU" dirty="0" smtClean="0"/>
              <a:t>через </a:t>
            </a:r>
            <a:r>
              <a:rPr lang="ru-RU" b="1" dirty="0" smtClean="0"/>
              <a:t>призму женских персонажей  </a:t>
            </a:r>
            <a:r>
              <a:rPr lang="ru-RU" dirty="0" smtClean="0"/>
              <a:t>- </a:t>
            </a:r>
            <a:r>
              <a:rPr lang="ru-RU" b="1" i="1" dirty="0" smtClean="0"/>
              <a:t>персона</a:t>
            </a:r>
            <a:r>
              <a:rPr lang="ru-RU" b="1" dirty="0" smtClean="0"/>
              <a:t>,</a:t>
            </a:r>
            <a:r>
              <a:rPr lang="ru-RU" dirty="0" smtClean="0"/>
              <a:t> это озн. </a:t>
            </a:r>
            <a:r>
              <a:rPr lang="ru-RU" b="1" i="1" dirty="0" smtClean="0"/>
              <a:t>маска</a:t>
            </a:r>
            <a:r>
              <a:rPr lang="ru-RU" i="1" dirty="0" smtClean="0"/>
              <a:t> </a:t>
            </a:r>
            <a:r>
              <a:rPr lang="ru-RU" dirty="0" smtClean="0"/>
              <a:t>(К. Г. Юнг) </a:t>
            </a:r>
            <a:r>
              <a:rPr lang="ru-RU" dirty="0" smtClean="0"/>
              <a:t> при помощи </a:t>
            </a:r>
            <a:r>
              <a:rPr lang="ru-RU" b="1" dirty="0" smtClean="0"/>
              <a:t>эротизма </a:t>
            </a:r>
            <a:r>
              <a:rPr lang="ru-RU" b="1" dirty="0" smtClean="0"/>
              <a:t>и </a:t>
            </a:r>
            <a:r>
              <a:rPr lang="ru-RU" b="1" dirty="0" smtClean="0"/>
              <a:t>любви</a:t>
            </a:r>
            <a:r>
              <a:rPr lang="ru-RU" dirty="0" smtClean="0"/>
              <a:t>; </a:t>
            </a:r>
            <a:r>
              <a:rPr lang="ru-RU" dirty="0" smtClean="0"/>
              <a:t>а </a:t>
            </a:r>
            <a:r>
              <a:rPr lang="ru-RU" dirty="0" smtClean="0"/>
              <a:t>криопоэтика </a:t>
            </a:r>
            <a:r>
              <a:rPr lang="ru-RU" dirty="0" smtClean="0"/>
              <a:t>сюжета неизбежно наводит нас на </a:t>
            </a:r>
            <a:r>
              <a:rPr lang="ru-RU" b="1" dirty="0" smtClean="0"/>
              <a:t>тему психобиографии и личного авторского мифа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одной стороны, у нас: бурная, достойная для </a:t>
            </a:r>
            <a:r>
              <a:rPr lang="ru-RU" dirty="0" smtClean="0"/>
              <a:t>романа, </a:t>
            </a:r>
            <a:r>
              <a:rPr lang="ru-RU" dirty="0" smtClean="0"/>
              <a:t>интимная жизнь </a:t>
            </a:r>
            <a:r>
              <a:rPr lang="ru-RU" b="1" dirty="0" smtClean="0"/>
              <a:t>Бунина</a:t>
            </a:r>
            <a:r>
              <a:rPr lang="ru-RU" dirty="0" smtClean="0"/>
              <a:t> -  травматические любовные треугольники, </a:t>
            </a:r>
            <a:r>
              <a:rPr lang="ru-RU" dirty="0" smtClean="0"/>
              <a:t>четыреугольники</a:t>
            </a:r>
            <a:r>
              <a:rPr lang="ru-RU" dirty="0" smtClean="0"/>
              <a:t>, роковые женщины в его жизни: Варвара Панченко, Анна Цсакни, Вера  Муромцева, Галина Кузнецова и ее любовница Маргарита Степун;</a:t>
            </a:r>
          </a:p>
          <a:p>
            <a:r>
              <a:rPr lang="ru-RU" dirty="0" smtClean="0"/>
              <a:t>С другой стороны: почти серафическое поведение </a:t>
            </a:r>
            <a:r>
              <a:rPr lang="ru-RU" b="1" dirty="0" smtClean="0"/>
              <a:t>Иво Андрича</a:t>
            </a:r>
            <a:r>
              <a:rPr lang="ru-RU" dirty="0" smtClean="0"/>
              <a:t>, его интроверсия и молчание, его интеллектуальное кредо larvatus prodeo (напредвам маскиран), игру секретов, персонализм - </a:t>
            </a:r>
            <a:r>
              <a:rPr lang="ru-RU" dirty="0" smtClean="0"/>
              <a:t>эстетическая проэкция Аза </a:t>
            </a:r>
            <a:r>
              <a:rPr lang="ru-RU" dirty="0" smtClean="0"/>
              <a:t>в фикциональное.</a:t>
            </a:r>
          </a:p>
          <a:p>
            <a:r>
              <a:rPr lang="ru-RU" dirty="0" smtClean="0"/>
              <a:t>Травматическое </a:t>
            </a:r>
            <a:r>
              <a:rPr lang="ru-RU" dirty="0" smtClean="0"/>
              <a:t>отношение</a:t>
            </a:r>
            <a:r>
              <a:rPr lang="ru-RU" dirty="0" smtClean="0"/>
              <a:t> Андрича</a:t>
            </a:r>
            <a:r>
              <a:rPr lang="ru-RU" dirty="0" smtClean="0"/>
              <a:t> к</a:t>
            </a:r>
            <a:r>
              <a:rPr lang="ru-RU" dirty="0" smtClean="0"/>
              <a:t> женщинам имеет свои предпосылки в его </a:t>
            </a:r>
            <a:r>
              <a:rPr lang="ru-RU" dirty="0" smtClean="0"/>
              <a:t>в детстве. Velibor Colic в «Омнибус Сараево» (2015) пишет эго портрет так: «Он левша и близорук. В старших классах его называют кротом ... потому что его отец - неизвестный австрийский солдат - и шваба. Мать сказала ему, что отец офицер, красивый и золотоволосы, как пшеница. Кстати, молодой Андрич уже знал, что не будет касаться тела женщины. Или, самое главное, что Она будет одна.» Милица Бабич – </a:t>
            </a:r>
            <a:r>
              <a:rPr lang="ru-RU" dirty="0" smtClean="0"/>
              <a:t>подарок судьбы.</a:t>
            </a:r>
            <a:endParaRPr lang="bg-B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Холод и </a:t>
            </a:r>
            <a:r>
              <a:rPr lang="bg-BG" dirty="0" smtClean="0"/>
              <a:t>тьма </a:t>
            </a:r>
            <a:r>
              <a:rPr lang="bg-BG" dirty="0" smtClean="0"/>
              <a:t>у Андрича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Роковая встреча Андрича с миссией «Молодая Босна» происходит в ослепительно </a:t>
            </a:r>
            <a:r>
              <a:rPr lang="ru-RU" dirty="0" smtClean="0"/>
              <a:t>холодний </a:t>
            </a:r>
            <a:r>
              <a:rPr lang="ru-RU" dirty="0" smtClean="0"/>
              <a:t>январь 1914 года в Белграде: «холодно, хотя снег уже растаял, оставляя след грязной воды ... в воздухе ... »(Colic 2015: 64);</a:t>
            </a:r>
          </a:p>
          <a:p>
            <a:r>
              <a:rPr lang="ru-RU" dirty="0" smtClean="0"/>
              <a:t>Так и его короткое, но глубоко травмирующее время в тюрьме заставляет его навсегда потерять блеск в глазах, он уходит в темноту. Отсюда и необычайная </a:t>
            </a:r>
            <a:r>
              <a:rPr lang="ru-RU" b="1" dirty="0" smtClean="0"/>
              <a:t>уязвимость </a:t>
            </a:r>
            <a:r>
              <a:rPr lang="ru-RU" b="1" dirty="0" smtClean="0"/>
              <a:t>холодом </a:t>
            </a:r>
            <a:r>
              <a:rPr lang="ru-RU" b="1" dirty="0" smtClean="0"/>
              <a:t>и </a:t>
            </a:r>
            <a:r>
              <a:rPr lang="ru-RU" b="1" dirty="0" smtClean="0"/>
              <a:t>тьмою </a:t>
            </a:r>
            <a:r>
              <a:rPr lang="ru-RU" dirty="0" smtClean="0"/>
              <a:t>в его жизни и в его работе.</a:t>
            </a:r>
            <a:endParaRPr lang="bg-B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bg-BG" sz="2400" b="1" dirty="0" smtClean="0"/>
              <a:t>Рассматриваем  “зимние” </a:t>
            </a:r>
            <a:r>
              <a:rPr lang="bg-BG" sz="2400" b="1" dirty="0" smtClean="0"/>
              <a:t>рассказы </a:t>
            </a:r>
            <a:r>
              <a:rPr lang="bg-BG" sz="2400" b="1" dirty="0" smtClean="0"/>
              <a:t>Андрича:</a:t>
            </a:r>
            <a:br>
              <a:rPr lang="bg-BG" sz="2400" b="1" dirty="0" smtClean="0"/>
            </a:br>
            <a:endParaRPr lang="bg-BG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120680"/>
          </a:xfrm>
        </p:spPr>
        <p:txBody>
          <a:bodyPr>
            <a:normAutofit fontScale="92500"/>
          </a:bodyPr>
          <a:lstStyle/>
          <a:p>
            <a:r>
              <a:rPr lang="ru-RU" sz="2600" b="1" dirty="0" smtClean="0"/>
              <a:t>«Елена- женщина, котороя не существует</a:t>
            </a:r>
            <a:r>
              <a:rPr lang="ru-RU" sz="2600" b="1" dirty="0" smtClean="0"/>
              <a:t>».</a:t>
            </a:r>
            <a:r>
              <a:rPr lang="ru-RU" sz="2000" dirty="0" smtClean="0"/>
              <a:t> </a:t>
            </a:r>
            <a:r>
              <a:rPr lang="ru-RU" sz="2200" dirty="0" smtClean="0"/>
              <a:t>Это - </a:t>
            </a:r>
            <a:r>
              <a:rPr lang="ru-RU" sz="2200" b="1" dirty="0" smtClean="0"/>
              <a:t>зимняя </a:t>
            </a:r>
            <a:r>
              <a:rPr lang="ru-RU" sz="2200" b="1" dirty="0" smtClean="0"/>
              <a:t>женщина</a:t>
            </a:r>
            <a:r>
              <a:rPr lang="ru-RU" sz="2200" dirty="0" smtClean="0"/>
              <a:t>, </a:t>
            </a:r>
            <a:r>
              <a:rPr lang="ru-RU" sz="2000" dirty="0" smtClean="0"/>
              <a:t>потому что </a:t>
            </a:r>
            <a:r>
              <a:rPr lang="ru-RU" sz="2200" dirty="0" smtClean="0"/>
              <a:t>реальный, физический признак, свидетельствующий о ее телесном присутствии, состоит в том, что «светлые волосы женщины на никелированном замке ... альпийского чемодана», который герой </a:t>
            </a:r>
            <a:r>
              <a:rPr lang="ru-RU" sz="2200" i="1" dirty="0" smtClean="0"/>
              <a:t>обнаруживает</a:t>
            </a:r>
            <a:r>
              <a:rPr lang="ru-RU" sz="2200" dirty="0" smtClean="0"/>
              <a:t> в один из тех коротких, ровных и одинаковых «</a:t>
            </a:r>
            <a:r>
              <a:rPr lang="ru-RU" sz="2200" b="1" dirty="0" smtClean="0"/>
              <a:t>декабрьских дней</a:t>
            </a:r>
            <a:r>
              <a:rPr lang="ru-RU" sz="2200" dirty="0" smtClean="0"/>
              <a:t>, этих серых дней в конце </a:t>
            </a:r>
            <a:r>
              <a:rPr lang="ru-RU" sz="2200" dirty="0" smtClean="0"/>
              <a:t>года, </a:t>
            </a:r>
            <a:r>
              <a:rPr lang="ru-RU" sz="2200" dirty="0" smtClean="0"/>
              <a:t>когда одинокие люди отвергают все приглашения на вечер и тонут… в своем невыносимом одиночестве, как в ледяной воде… Вот так это выглядело зимой, поэтому появилось как раз перед окном, с весенним ветром».(Андрич 2015: 246-250).</a:t>
            </a:r>
          </a:p>
          <a:p>
            <a:r>
              <a:rPr lang="ru-RU" sz="2200" b="1" dirty="0" smtClean="0"/>
              <a:t>Зимой</a:t>
            </a:r>
            <a:r>
              <a:rPr lang="ru-RU" sz="2200" dirty="0" smtClean="0"/>
              <a:t> мир предельно ясен и предсказуем. Наоборот: «</a:t>
            </a:r>
            <a:r>
              <a:rPr lang="ru-RU" sz="2200" b="1" dirty="0" smtClean="0"/>
              <a:t>Лето</a:t>
            </a:r>
            <a:r>
              <a:rPr lang="ru-RU" sz="2200" dirty="0" smtClean="0"/>
              <a:t> - это та часть года, когда человек больше всего подвержен произвольной игре нервов, и когда неправильная мысль легче всего внушается </a:t>
            </a:r>
            <a:r>
              <a:rPr lang="ru-RU" sz="2200" dirty="0" smtClean="0"/>
              <a:t>нам необычайно сильно, </a:t>
            </a:r>
            <a:r>
              <a:rPr lang="ru-RU" sz="2200" dirty="0" smtClean="0"/>
              <a:t>она </a:t>
            </a:r>
            <a:r>
              <a:rPr lang="ru-RU" sz="2200" dirty="0" smtClean="0"/>
              <a:t>стремится к определенному предмету. </a:t>
            </a:r>
            <a:r>
              <a:rPr lang="ru-RU" sz="2200" dirty="0" smtClean="0"/>
              <a:t>»(Андрич 2015: 267).</a:t>
            </a:r>
          </a:p>
          <a:p>
            <a:r>
              <a:rPr lang="ru-RU" sz="2400" dirty="0" smtClean="0"/>
              <a:t>Круг жизни меняется, как мир в повести </a:t>
            </a:r>
            <a:r>
              <a:rPr lang="ru-RU" sz="2400" b="1" i="1" dirty="0" smtClean="0"/>
              <a:t>Бунина «В Париже», </a:t>
            </a:r>
            <a:r>
              <a:rPr lang="ru-RU" sz="2400" dirty="0" smtClean="0"/>
              <a:t>и здесь в </a:t>
            </a:r>
            <a:r>
              <a:rPr lang="ru-RU" sz="2400" b="1" i="1" dirty="0" smtClean="0"/>
              <a:t>«Елена – женщина, которая не существует» персонаж Андрича </a:t>
            </a:r>
            <a:r>
              <a:rPr lang="ru-RU" sz="2400" dirty="0" smtClean="0"/>
              <a:t>понимает, что Елена никогда не вернется в эго Трою, но может появиться перед ним где угодно и всегда, только если он не </a:t>
            </a:r>
            <a:r>
              <a:rPr lang="ru-RU" sz="2400" dirty="0" smtClean="0"/>
              <a:t>перестанет</a:t>
            </a:r>
            <a:r>
              <a:rPr lang="ru-RU" sz="2400" dirty="0" smtClean="0"/>
              <a:t> </a:t>
            </a:r>
            <a:r>
              <a:rPr lang="ru-RU" sz="2400" dirty="0" smtClean="0"/>
              <a:t>ее ждать...</a:t>
            </a:r>
            <a:endParaRPr lang="bg-BG" sz="2400" dirty="0" smtClean="0"/>
          </a:p>
          <a:p>
            <a:endParaRPr lang="bg-BG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bg-BG" sz="2000" dirty="0" smtClean="0"/>
              <a:t>Рассмотрим </a:t>
            </a:r>
            <a:r>
              <a:rPr lang="bg-BG" sz="2000" b="1" dirty="0" smtClean="0"/>
              <a:t>осенние </a:t>
            </a:r>
            <a:r>
              <a:rPr lang="bg-BG" sz="2000" dirty="0" smtClean="0"/>
              <a:t>рассказы Андрича: </a:t>
            </a:r>
            <a:r>
              <a:rPr lang="bg-BG" sz="2000" b="1" dirty="0" smtClean="0"/>
              <a:t>“Цирк”, “Чоркан и Швабка”;</a:t>
            </a:r>
            <a:endParaRPr lang="bg-BG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 fontScale="62500" lnSpcReduction="20000"/>
          </a:bodyPr>
          <a:lstStyle/>
          <a:p>
            <a:r>
              <a:rPr lang="bg-BG" dirty="0" smtClean="0"/>
              <a:t>Рассмотрим </a:t>
            </a:r>
            <a:r>
              <a:rPr lang="bg-BG" b="1" dirty="0" smtClean="0"/>
              <a:t>летние</a:t>
            </a:r>
            <a:r>
              <a:rPr lang="bg-BG" dirty="0" smtClean="0"/>
              <a:t> приключения: “</a:t>
            </a:r>
            <a:r>
              <a:rPr lang="bg-BG" b="1" dirty="0" smtClean="0"/>
              <a:t>Землянин и Юлька</a:t>
            </a:r>
            <a:r>
              <a:rPr lang="bg-BG" dirty="0" smtClean="0"/>
              <a:t>”...</a:t>
            </a:r>
          </a:p>
          <a:p>
            <a:r>
              <a:rPr lang="bg-BG" dirty="0" smtClean="0"/>
              <a:t>А также </a:t>
            </a:r>
            <a:r>
              <a:rPr lang="bg-BG" dirty="0" smtClean="0"/>
              <a:t>и</a:t>
            </a:r>
            <a:r>
              <a:rPr lang="ru-RU" dirty="0" smtClean="0"/>
              <a:t> </a:t>
            </a:r>
            <a:r>
              <a:rPr lang="ru-RU" dirty="0" smtClean="0"/>
              <a:t>случайное, мгновенное проявление переходных сезонов и </a:t>
            </a:r>
            <a:r>
              <a:rPr lang="ru-RU" dirty="0" smtClean="0"/>
              <a:t>лета </a:t>
            </a:r>
            <a:r>
              <a:rPr lang="ru-RU" dirty="0" smtClean="0"/>
              <a:t>в хронотопах Андрича;</a:t>
            </a:r>
          </a:p>
          <a:p>
            <a:r>
              <a:rPr lang="ru-RU" dirty="0" smtClean="0"/>
              <a:t>Наши акценты </a:t>
            </a:r>
            <a:r>
              <a:rPr lang="ru-RU" dirty="0" smtClean="0"/>
              <a:t>на</a:t>
            </a:r>
            <a:r>
              <a:rPr lang="ru-RU" dirty="0" smtClean="0"/>
              <a:t>правлены </a:t>
            </a:r>
            <a:r>
              <a:rPr lang="ru-RU" dirty="0" smtClean="0"/>
              <a:t>к </a:t>
            </a:r>
            <a:r>
              <a:rPr lang="ru-RU" b="1" dirty="0" smtClean="0"/>
              <a:t>образу зимы</a:t>
            </a:r>
            <a:r>
              <a:rPr lang="ru-RU" dirty="0" smtClean="0"/>
              <a:t>: </a:t>
            </a:r>
            <a:r>
              <a:rPr lang="ru-RU" dirty="0" smtClean="0"/>
              <a:t>сезон наполнен эротикой и тоской; </a:t>
            </a:r>
            <a:r>
              <a:rPr lang="ru-RU" dirty="0" smtClean="0"/>
              <a:t>зимнее </a:t>
            </a:r>
            <a:r>
              <a:rPr lang="ru-RU" dirty="0" smtClean="0"/>
              <a:t>время-пространство</a:t>
            </a:r>
          </a:p>
          <a:p>
            <a:r>
              <a:rPr lang="ru-RU" b="1" dirty="0" smtClean="0"/>
              <a:t>«Времена Анники»: </a:t>
            </a:r>
            <a:r>
              <a:rPr lang="ru-RU" dirty="0" smtClean="0"/>
              <a:t>Во время зимних каникул героиня </a:t>
            </a:r>
            <a:r>
              <a:rPr lang="ru-RU" dirty="0" smtClean="0"/>
              <a:t>встретит Михайла Николина (страсть эго – как болезнь) и «как будто впервые заметила свое тело, начала заботиться о нем, наблюдать ...», а </a:t>
            </a:r>
            <a:r>
              <a:rPr lang="ru-RU" dirty="0" smtClean="0"/>
              <a:t> в следующую зиму она полностью расцвела </a:t>
            </a:r>
            <a:r>
              <a:rPr lang="ru-RU" dirty="0" smtClean="0"/>
              <a:t>в «красивую и стройную девушку, </a:t>
            </a:r>
            <a:r>
              <a:rPr lang="ru-RU" dirty="0" smtClean="0"/>
              <a:t>в объект </a:t>
            </a:r>
            <a:r>
              <a:rPr lang="ru-RU" dirty="0" smtClean="0"/>
              <a:t>мужских желаний</a:t>
            </a:r>
            <a:r>
              <a:rPr lang="ru-RU" dirty="0" smtClean="0"/>
              <a:t>» </a:t>
            </a:r>
            <a:r>
              <a:rPr lang="ru-RU" dirty="0" smtClean="0"/>
              <a:t>и </a:t>
            </a:r>
            <a:r>
              <a:rPr lang="ru-RU" dirty="0" smtClean="0"/>
              <a:t>женских разговоров». </a:t>
            </a:r>
            <a:r>
              <a:rPr lang="ru-RU" dirty="0" smtClean="0"/>
              <a:t>(Aндрич 2015: 149).</a:t>
            </a:r>
          </a:p>
          <a:p>
            <a:r>
              <a:rPr lang="ru-RU" b="1" dirty="0" smtClean="0"/>
              <a:t>«Тревожный год» </a:t>
            </a:r>
            <a:r>
              <a:rPr lang="ru-RU" dirty="0" smtClean="0"/>
              <a:t>- печальная история, пронизанная легкой </a:t>
            </a:r>
            <a:r>
              <a:rPr lang="ru-RU" dirty="0" smtClean="0"/>
              <a:t>грустью. </a:t>
            </a:r>
            <a:r>
              <a:rPr lang="ru-RU" dirty="0" smtClean="0"/>
              <a:t>П</a:t>
            </a:r>
            <a:r>
              <a:rPr lang="ru-RU" dirty="0" smtClean="0"/>
              <a:t>рикованный </a:t>
            </a:r>
            <a:r>
              <a:rPr lang="ru-RU" dirty="0" smtClean="0"/>
              <a:t>Чорбаджи </a:t>
            </a:r>
            <a:r>
              <a:rPr lang="ru-RU" dirty="0" smtClean="0"/>
              <a:t>Еврем </a:t>
            </a:r>
            <a:r>
              <a:rPr lang="ru-RU" dirty="0" smtClean="0"/>
              <a:t>и его </a:t>
            </a:r>
            <a:r>
              <a:rPr lang="ru-RU" dirty="0" smtClean="0"/>
              <a:t>служанка </a:t>
            </a:r>
            <a:r>
              <a:rPr lang="ru-RU" dirty="0" smtClean="0"/>
              <a:t>- </a:t>
            </a:r>
            <a:r>
              <a:rPr lang="ru-RU" dirty="0" smtClean="0"/>
              <a:t>цыганка </a:t>
            </a:r>
            <a:r>
              <a:rPr lang="ru-RU" dirty="0" smtClean="0"/>
              <a:t>Гага, которая согревает эго печальную жизнь своим присутствием ... И зимние вечера этого «злого дня», пахнущие «</a:t>
            </a:r>
            <a:r>
              <a:rPr lang="ru-RU" dirty="0" smtClean="0"/>
              <a:t>тостами яблочной кожуры» стали чудесными.</a:t>
            </a:r>
            <a:endParaRPr lang="ru-RU" dirty="0" smtClean="0"/>
          </a:p>
          <a:p>
            <a:r>
              <a:rPr lang="ru-RU" dirty="0" smtClean="0"/>
              <a:t>Здесь мы сталкиваемся с удивительно напоминающим </a:t>
            </a:r>
            <a:r>
              <a:rPr lang="ru-RU" dirty="0" smtClean="0"/>
              <a:t>посланием </a:t>
            </a:r>
            <a:r>
              <a:rPr lang="ru-RU" b="1" i="1" dirty="0" smtClean="0"/>
              <a:t>Бунина</a:t>
            </a:r>
            <a:r>
              <a:rPr lang="ru-RU" dirty="0" smtClean="0"/>
              <a:t> о разочарованной </a:t>
            </a:r>
            <a:r>
              <a:rPr lang="ru-RU" dirty="0" smtClean="0"/>
              <a:t>женщине. Вот что говорит </a:t>
            </a:r>
            <a:r>
              <a:rPr lang="ru-RU" b="1" i="1" dirty="0" smtClean="0"/>
              <a:t>Андрич:</a:t>
            </a:r>
            <a:r>
              <a:rPr lang="ru-RU" dirty="0" smtClean="0"/>
              <a:t> «Такие женщины, холодные от природы и несчастливые в браке, как Евремовая супруга, ослеплены своими собственными страданиями и больше ничего не видят в своей жизни, и эта слепота только приносит им страдания.» (Андрич 2015:96)</a:t>
            </a:r>
            <a:endParaRPr lang="bg-B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bg-BG" sz="2400" dirty="0" smtClean="0"/>
              <a:t>Опять зима у Андрича: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Мы также полагаемся </a:t>
            </a:r>
            <a:r>
              <a:rPr lang="ru-RU" sz="2000" b="1" dirty="0" smtClean="0"/>
              <a:t>на коннотации льда и зимы </a:t>
            </a:r>
            <a:r>
              <a:rPr lang="ru-RU" sz="2000" dirty="0" smtClean="0"/>
              <a:t>в любовной истории </a:t>
            </a:r>
            <a:r>
              <a:rPr lang="ru-RU" sz="2400" b="1" dirty="0" smtClean="0"/>
              <a:t>«Одна любовь в касабе»</a:t>
            </a:r>
            <a:r>
              <a:rPr lang="ru-RU" sz="2000" b="1" dirty="0" smtClean="0"/>
              <a:t> </a:t>
            </a:r>
            <a:r>
              <a:rPr lang="ru-RU" sz="2000" dirty="0" smtClean="0"/>
              <a:t>(городке) - молодая еврейка </a:t>
            </a:r>
            <a:r>
              <a:rPr lang="ru-RU" sz="2000" b="1" dirty="0" smtClean="0"/>
              <a:t>Рифка</a:t>
            </a:r>
            <a:r>
              <a:rPr lang="ru-RU" sz="2000" dirty="0" smtClean="0"/>
              <a:t> влюбляется в благородного хорватского </a:t>
            </a:r>
            <a:r>
              <a:rPr lang="ru-RU" sz="2000" b="1" dirty="0" smtClean="0"/>
              <a:t>Леденика</a:t>
            </a:r>
            <a:r>
              <a:rPr lang="ru-RU" sz="2000" dirty="0" smtClean="0"/>
              <a:t>. Здесь </a:t>
            </a:r>
            <a:r>
              <a:rPr lang="ru-RU" sz="2000" dirty="0" smtClean="0"/>
              <a:t>семантика </a:t>
            </a:r>
            <a:r>
              <a:rPr lang="ru-RU" sz="2000" dirty="0" smtClean="0"/>
              <a:t>шутит с гендерными ролями наших персонажей - Рива </a:t>
            </a:r>
            <a:r>
              <a:rPr lang="ru-RU" sz="2000" dirty="0" smtClean="0"/>
              <a:t>означает упряж, </a:t>
            </a:r>
            <a:r>
              <a:rPr lang="ru-RU" sz="2000" dirty="0" smtClean="0"/>
              <a:t>иго, но также и доминирование, т.е. мужское происхождение, а имя Леденик как </a:t>
            </a:r>
            <a:r>
              <a:rPr lang="ru-RU" sz="2000" dirty="0" smtClean="0"/>
              <a:t>антропонимическая </a:t>
            </a:r>
            <a:r>
              <a:rPr lang="ru-RU" sz="2000" dirty="0" smtClean="0"/>
              <a:t>антитеза, по-видимому, занимает женскую «зимнюю» личную позицию </a:t>
            </a:r>
            <a:r>
              <a:rPr lang="ru-RU" sz="2000" dirty="0" smtClean="0"/>
              <a:t>статичности. </a:t>
            </a:r>
            <a:r>
              <a:rPr lang="ru-RU" sz="2000" dirty="0" smtClean="0"/>
              <a:t>Он называет ее «звездой», она называет его «солнцем», вполне в духе универсалий и стереотипов, </a:t>
            </a:r>
            <a:r>
              <a:rPr lang="ru-RU" sz="2000" dirty="0" smtClean="0"/>
              <a:t>которыми </a:t>
            </a:r>
            <a:r>
              <a:rPr lang="ru-RU" sz="2000" dirty="0" smtClean="0"/>
              <a:t>думают о мифологическом поле; их любовная энергия высвобождается в зимней картине </a:t>
            </a:r>
            <a:r>
              <a:rPr lang="ru-RU" sz="2000" dirty="0" smtClean="0"/>
              <a:t>касабы, </a:t>
            </a:r>
            <a:r>
              <a:rPr lang="ru-RU" sz="2000" dirty="0" smtClean="0"/>
              <a:t>вопреки всем религиозным и социальным предрассудкам. Город созерцает их печально известную любовь, а также преувеличенную красоту красивой и нежной героини. «Как </a:t>
            </a:r>
            <a:r>
              <a:rPr lang="ru-RU" sz="2000" i="1" dirty="0" smtClean="0"/>
              <a:t>джамина </a:t>
            </a:r>
            <a:r>
              <a:rPr lang="ru-RU" sz="2000" dirty="0" smtClean="0"/>
              <a:t>побелела» (Андрич 2015: 34) ;</a:t>
            </a:r>
          </a:p>
          <a:p>
            <a:r>
              <a:rPr lang="ru-RU" sz="2000" dirty="0" smtClean="0"/>
              <a:t>Юная Рифка комментирует мужчин в трактире и вздыхает (слово «джамина» - как стеклянный шарик со льдом, и здесь есть криопоэтическое послание).</a:t>
            </a:r>
          </a:p>
          <a:p>
            <a:pPr fontAlgn="t"/>
            <a:r>
              <a:rPr lang="bg-BG" sz="2400" dirty="0" smtClean="0"/>
              <a:t>Почти </a:t>
            </a:r>
            <a:r>
              <a:rPr lang="bg-BG" sz="2400" b="1" dirty="0" smtClean="0"/>
              <a:t>стеклянная жемчужная </a:t>
            </a:r>
            <a:r>
              <a:rPr lang="bg-BG" sz="2400" b="1" dirty="0" smtClean="0"/>
              <a:t>игра (“Игра в бисер”)</a:t>
            </a:r>
            <a:r>
              <a:rPr lang="bg-BG" sz="2400" dirty="0" smtClean="0"/>
              <a:t>, </a:t>
            </a:r>
            <a:r>
              <a:rPr lang="bg-BG" sz="2400" dirty="0" smtClean="0"/>
              <a:t>верно? </a:t>
            </a:r>
            <a:r>
              <a:rPr lang="bg-BG" sz="2400" dirty="0" smtClean="0"/>
              <a:t>На Балканах, однако, Германа Гессе нередко читают по-иному...</a:t>
            </a:r>
            <a:endParaRPr lang="bg-BG" sz="2400" dirty="0" smtClean="0"/>
          </a:p>
          <a:p>
            <a:pPr fontAlgn="t"/>
            <a:r>
              <a:rPr lang="en-US" sz="1600" dirty="0" smtClean="0"/>
              <a:t/>
            </a:r>
            <a:br>
              <a:rPr lang="en-US" sz="1600" dirty="0" smtClean="0"/>
            </a:br>
            <a:endParaRPr lang="bg-BG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fontAlgn="t"/>
            <a:endParaRPr lang="bg-BG" sz="3400" dirty="0" smtClean="0"/>
          </a:p>
          <a:p>
            <a:pPr fontAlgn="t"/>
            <a:r>
              <a:rPr lang="ru-RU" sz="3400" dirty="0" smtClean="0"/>
              <a:t>Вслед за</a:t>
            </a:r>
            <a:r>
              <a:rPr lang="ru-RU" sz="3400" dirty="0" smtClean="0"/>
              <a:t> божьим наказанием </a:t>
            </a:r>
            <a:r>
              <a:rPr lang="ru-RU" sz="3400" dirty="0" smtClean="0"/>
              <a:t>наступает самое жаркое и сухое лето, все сгорает, жители города </a:t>
            </a:r>
            <a:r>
              <a:rPr lang="ru-RU" sz="3400" dirty="0" smtClean="0"/>
              <a:t>произносят молитвы, отслуживают </a:t>
            </a:r>
            <a:r>
              <a:rPr lang="ru-RU" sz="3400" dirty="0" smtClean="0"/>
              <a:t>магические ритуалы для дождя, но только в конце осени Всевышний </a:t>
            </a:r>
            <a:r>
              <a:rPr lang="ru-RU" sz="3400" dirty="0" smtClean="0"/>
              <a:t>послал дождь</a:t>
            </a:r>
            <a:r>
              <a:rPr lang="ru-RU" sz="3400" dirty="0" smtClean="0"/>
              <a:t>. </a:t>
            </a:r>
            <a:r>
              <a:rPr lang="ru-RU" sz="3400" dirty="0" smtClean="0"/>
              <a:t>Ледник был повышен и переехал в Сараево, узнав о смерти молодой еврейки, и на короткое время он опечалился и </a:t>
            </a:r>
            <a:r>
              <a:rPr lang="ru-RU" sz="3400" dirty="0" smtClean="0"/>
              <a:t>примирился</a:t>
            </a:r>
            <a:r>
              <a:rPr lang="ru-RU" sz="3400" dirty="0" smtClean="0"/>
              <a:t>...</a:t>
            </a:r>
          </a:p>
          <a:p>
            <a:pPr fontAlgn="t"/>
            <a:endParaRPr lang="ru-RU" sz="4000" dirty="0" smtClean="0"/>
          </a:p>
          <a:p>
            <a:pPr fontAlgn="t"/>
            <a:r>
              <a:rPr lang="ru-RU" sz="4000" b="1" dirty="0" smtClean="0"/>
              <a:t>Зимние женщины Андрича </a:t>
            </a:r>
            <a:r>
              <a:rPr lang="ru-RU" sz="4000" dirty="0" smtClean="0"/>
              <a:t>возвишенные, страстные и преданные своему делу. И их жертвы могут творить чудеса. Такое чудо происходит с могилой </a:t>
            </a:r>
            <a:r>
              <a:rPr lang="ru-RU" sz="4000" dirty="0" smtClean="0"/>
              <a:t>Рифки.</a:t>
            </a:r>
            <a:endParaRPr lang="bg-BG" sz="4000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098" name="Picture 2" descr="C:\Users\eborisova\Desktop\Ivan_Bunin_(sepia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54130" cy="4525963"/>
          </a:xfrm>
          <a:prstGeom prst="rect">
            <a:avLst/>
          </a:prstGeom>
          <a:noFill/>
        </p:spPr>
      </p:pic>
      <p:pic>
        <p:nvPicPr>
          <p:cNvPr id="4099" name="Picture 3" descr="C:\Users\eborisova\Desktop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0"/>
            <a:ext cx="5580112" cy="4221088"/>
          </a:xfrm>
          <a:prstGeom prst="rect">
            <a:avLst/>
          </a:prstGeom>
          <a:noFill/>
        </p:spPr>
      </p:pic>
      <p:pic>
        <p:nvPicPr>
          <p:cNvPr id="4100" name="Picture 4" descr="C:\Users\eborisova\Desktop\Vera-Bunina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6667500" cy="4213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Зимой, </a:t>
            </a:r>
            <a:r>
              <a:rPr lang="ru-RU" dirty="0" smtClean="0"/>
              <a:t>в придорожной гостинице, Алия Джерзелез встретит прекрасную венецианку и непременно влюбится в нее. </a:t>
            </a:r>
          </a:p>
          <a:p>
            <a:r>
              <a:rPr lang="ru-RU" sz="3400" b="1" dirty="0" smtClean="0"/>
              <a:t>«Путь Алии Джерзелеза»</a:t>
            </a:r>
            <a:endParaRPr lang="ru-RU" sz="3400" dirty="0" smtClean="0"/>
          </a:p>
          <a:p>
            <a:r>
              <a:rPr lang="ru-RU" dirty="0" smtClean="0"/>
              <a:t>В</a:t>
            </a:r>
            <a:r>
              <a:rPr lang="ru-RU" dirty="0" smtClean="0"/>
              <a:t>ремена </a:t>
            </a:r>
            <a:r>
              <a:rPr lang="ru-RU" dirty="0" smtClean="0"/>
              <a:t>его жизни – весна, лето, осень - будут отмечены неразделенной, драматичной, унизительной </a:t>
            </a:r>
            <a:r>
              <a:rPr lang="ru-RU" dirty="0" smtClean="0"/>
              <a:t>любовью </a:t>
            </a:r>
            <a:r>
              <a:rPr lang="ru-RU" dirty="0" smtClean="0"/>
              <a:t>и он будет </a:t>
            </a:r>
            <a:r>
              <a:rPr lang="ru-RU" dirty="0" smtClean="0"/>
              <a:t>постоянно себя спрашивать: </a:t>
            </a:r>
            <a:r>
              <a:rPr lang="ru-RU" dirty="0" smtClean="0"/>
              <a:t>«Почему путь к женщине такой извилистый и скрытный, и почему он не может, со всей своей славой, пройти его? </a:t>
            </a:r>
            <a:r>
              <a:rPr lang="ru-RU" dirty="0" smtClean="0"/>
              <a:t>Чем </a:t>
            </a:r>
            <a:r>
              <a:rPr lang="ru-RU" dirty="0" smtClean="0"/>
              <a:t>он хуже </a:t>
            </a:r>
            <a:r>
              <a:rPr lang="ru-RU" dirty="0" smtClean="0"/>
              <a:t>других? Что </a:t>
            </a:r>
            <a:r>
              <a:rPr lang="ru-RU" dirty="0" smtClean="0"/>
              <a:t>хотят женщины? »(Андрич 2015: 31).</a:t>
            </a:r>
          </a:p>
          <a:p>
            <a:r>
              <a:rPr lang="ru-RU" dirty="0" smtClean="0"/>
              <a:t>Ему предстоит встретить свою </a:t>
            </a:r>
            <a:r>
              <a:rPr lang="ru-RU" dirty="0" smtClean="0"/>
              <a:t>судьбу в прекрасную белую зимнюю ночь, </a:t>
            </a:r>
            <a:r>
              <a:rPr lang="ru-RU" dirty="0" smtClean="0"/>
              <a:t>"в маленькой и красивой комнате, рядом с тусклым светом штор из тонкого белого льна", с дочерью грузинского доктора Екатерины. «Со спокойными глазами и белыми руками, - восхитительно любила она, - как будто он </a:t>
            </a:r>
            <a:r>
              <a:rPr lang="ru-RU" dirty="0" smtClean="0"/>
              <a:t>ее </a:t>
            </a:r>
            <a:r>
              <a:rPr lang="ru-RU" dirty="0" smtClean="0"/>
              <a:t>ждал» (Андрич 2015: 29), и он, как всегда, искал ее. </a:t>
            </a:r>
          </a:p>
          <a:p>
            <a:r>
              <a:rPr lang="ru-RU" dirty="0" smtClean="0"/>
              <a:t>Зимой своей жизни Алия Джерзелез, наконец, протягивает руки к жизни во сне и отвечает на вечный вопрос </a:t>
            </a:r>
            <a:r>
              <a:rPr lang="ru-RU" dirty="0" smtClean="0"/>
              <a:t>о</a:t>
            </a:r>
            <a:r>
              <a:rPr lang="ru-RU" dirty="0" smtClean="0"/>
              <a:t> женщинах.</a:t>
            </a:r>
            <a:endParaRPr lang="ru-RU" dirty="0" smtClean="0"/>
          </a:p>
          <a:p>
            <a:r>
              <a:rPr lang="ru-RU" b="1" dirty="0" smtClean="0"/>
              <a:t>«Путь Алии Джерзелез», </a:t>
            </a:r>
            <a:r>
              <a:rPr lang="ru-RU" dirty="0" smtClean="0"/>
              <a:t>наряду с </a:t>
            </a:r>
            <a:r>
              <a:rPr lang="ru-RU" b="1" dirty="0" smtClean="0"/>
              <a:t>«Любовью в касабе» и «Елена - женщина, которая не существует», </a:t>
            </a:r>
            <a:r>
              <a:rPr lang="ru-RU" dirty="0" smtClean="0"/>
              <a:t>устраняет ощущение предкультурного, мифологически наполненного и упорядоченного мира, полноты и завершенности. В отличие от незавершенных экфразисных </a:t>
            </a:r>
            <a:r>
              <a:rPr lang="ru-RU" dirty="0" smtClean="0"/>
              <a:t>полотен </a:t>
            </a:r>
            <a:r>
              <a:rPr lang="ru-RU" dirty="0" smtClean="0"/>
              <a:t>Бунина, мы видим здесь  в </a:t>
            </a:r>
            <a:r>
              <a:rPr lang="ru-RU" dirty="0" smtClean="0"/>
              <a:t>полноту зимных картин </a:t>
            </a:r>
            <a:r>
              <a:rPr lang="ru-RU" dirty="0" smtClean="0"/>
              <a:t>Андричевый мир.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Зимние женщины Бунина опустошительны и злы, заманчиво опасны для мужчины.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Зимние женщины Андрича самодостаточны и привержены </a:t>
            </a:r>
            <a:r>
              <a:rPr lang="ru-RU" b="1" dirty="0" smtClean="0"/>
              <a:t> к идеальным </a:t>
            </a:r>
            <a:r>
              <a:rPr lang="ru-RU" b="1" dirty="0" smtClean="0"/>
              <a:t>проекциям бытия </a:t>
            </a:r>
            <a:r>
              <a:rPr lang="ru-RU" dirty="0" smtClean="0"/>
              <a:t>и мира как огромной </a:t>
            </a:r>
            <a:r>
              <a:rPr lang="ru-RU" dirty="0" smtClean="0"/>
              <a:t>бесконечности </a:t>
            </a:r>
            <a:r>
              <a:rPr lang="ru-RU" dirty="0" smtClean="0"/>
              <a:t>с пылающими небесами и низкими звездами, где можно жить мирно, по-настоящему, ясно и долго, безмолвно и тихо.</a:t>
            </a:r>
            <a:endParaRPr lang="bg-B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Фата Авдиагова из </a:t>
            </a:r>
            <a:r>
              <a:rPr lang="bg-BG" b="1" dirty="0" smtClean="0"/>
              <a:t>“Мост Дрины”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 с</a:t>
            </a:r>
            <a:r>
              <a:rPr lang="ru-RU" dirty="0" smtClean="0"/>
              <a:t>удьбе </a:t>
            </a:r>
            <a:r>
              <a:rPr lang="ru-RU" dirty="0" smtClean="0"/>
              <a:t>свободной </a:t>
            </a:r>
            <a:r>
              <a:rPr lang="ru-RU" dirty="0" smtClean="0"/>
              <a:t>женщины </a:t>
            </a:r>
            <a:r>
              <a:rPr lang="ru-RU" dirty="0" smtClean="0"/>
              <a:t>рассказывает история Фатимы, дочери Авдиага, в одной из самых драматических картин, сыгранных </a:t>
            </a:r>
            <a:r>
              <a:rPr lang="ru-RU" dirty="0" smtClean="0"/>
              <a:t>у</a:t>
            </a:r>
            <a:r>
              <a:rPr lang="ru-RU" dirty="0" smtClean="0"/>
              <a:t> ворот </a:t>
            </a:r>
            <a:r>
              <a:rPr lang="ru-RU" dirty="0" smtClean="0"/>
              <a:t>Вишеградского моста в романе «Мост Дрины». Фата Авдиягова не </a:t>
            </a:r>
            <a:r>
              <a:rPr lang="ru-RU" dirty="0" smtClean="0"/>
              <a:t>отступит от</a:t>
            </a:r>
            <a:r>
              <a:rPr lang="ru-RU" dirty="0" smtClean="0"/>
              <a:t> гордости своей свободы: </a:t>
            </a:r>
            <a:r>
              <a:rPr lang="ru-RU" dirty="0" smtClean="0"/>
              <a:t>"ни как не бывает Вели Луга в Назуки спуститься", и ее "нет" </a:t>
            </a:r>
            <a:r>
              <a:rPr lang="ru-RU" dirty="0" smtClean="0"/>
              <a:t>сыну </a:t>
            </a:r>
            <a:r>
              <a:rPr lang="ru-RU" dirty="0" smtClean="0"/>
              <a:t>Мустай Бея станет предрешенным финалом ее жизни.</a:t>
            </a:r>
          </a:p>
          <a:p>
            <a:r>
              <a:rPr lang="ru-RU" dirty="0" smtClean="0"/>
              <a:t>Ее смерть описана в идеальном контрасте черного и белого: ее белоснежное тело, снятое с полноводной, неестественно холодной для августа Дрины, завернуто </a:t>
            </a:r>
            <a:r>
              <a:rPr lang="ru-RU" dirty="0" smtClean="0"/>
              <a:t>черным </a:t>
            </a:r>
            <a:r>
              <a:rPr lang="ru-RU" dirty="0" smtClean="0"/>
              <a:t>фередже ... Это одна из самых ярких и кинематографически обработанных картин Андрича, он не меньше, чем </a:t>
            </a:r>
            <a:r>
              <a:rPr lang="ru-RU" dirty="0" smtClean="0"/>
              <a:t>мастер, по выражению </a:t>
            </a:r>
            <a:r>
              <a:rPr lang="ru-RU" dirty="0" smtClean="0"/>
              <a:t>Бунина.</a:t>
            </a:r>
            <a:endParaRPr lang="bg-BG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Андрич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Эго </a:t>
            </a:r>
            <a:r>
              <a:rPr lang="ru-RU" b="1" dirty="0" smtClean="0"/>
              <a:t>зимние женщины счастливы, хотя и трагичны, свободны и независимы</a:t>
            </a:r>
            <a:r>
              <a:rPr lang="ru-RU" dirty="0" smtClean="0"/>
              <a:t>, принимают независимые решения </a:t>
            </a:r>
            <a:r>
              <a:rPr lang="ru-RU" dirty="0" smtClean="0"/>
              <a:t>о</a:t>
            </a:r>
            <a:r>
              <a:rPr lang="ru-RU" dirty="0" smtClean="0"/>
              <a:t> </a:t>
            </a:r>
            <a:r>
              <a:rPr lang="ru-RU" dirty="0" smtClean="0"/>
              <a:t>своей жизни, освобожденные люди, отрезанные от рутины повседневной жизни, от </a:t>
            </a:r>
            <a:r>
              <a:rPr lang="ru-RU" dirty="0" smtClean="0"/>
              <a:t>тысячелетних границ аграрного </a:t>
            </a:r>
            <a:r>
              <a:rPr lang="ru-RU" dirty="0" smtClean="0"/>
              <a:t>цикла и семейных законов, от судьбы тех, кто должен продолжить родословную. </a:t>
            </a:r>
          </a:p>
          <a:p>
            <a:r>
              <a:rPr lang="ru-RU" b="1" dirty="0" smtClean="0"/>
              <a:t>Зимние женщины Андрича </a:t>
            </a:r>
            <a:r>
              <a:rPr lang="ru-RU" b="1" dirty="0" smtClean="0"/>
              <a:t>трагичные </a:t>
            </a:r>
            <a:r>
              <a:rPr lang="ru-RU" b="1" dirty="0" smtClean="0"/>
              <a:t>и </a:t>
            </a:r>
            <a:r>
              <a:rPr lang="ru-RU" b="1" dirty="0" smtClean="0"/>
              <a:t>трансцендентальные</a:t>
            </a:r>
            <a:r>
              <a:rPr lang="ru-RU" dirty="0" smtClean="0"/>
              <a:t>, </a:t>
            </a:r>
            <a:r>
              <a:rPr lang="ru-RU" dirty="0" smtClean="0"/>
              <a:t>все они</a:t>
            </a:r>
            <a:r>
              <a:rPr lang="ru-RU" dirty="0" smtClean="0"/>
              <a:t> типичные, </a:t>
            </a:r>
            <a:r>
              <a:rPr lang="ru-RU" dirty="0" smtClean="0"/>
              <a:t>но также и очень </a:t>
            </a:r>
            <a:r>
              <a:rPr lang="ru-RU" dirty="0" smtClean="0"/>
              <a:t>индивидуальные, </a:t>
            </a:r>
            <a:r>
              <a:rPr lang="ru-RU" dirty="0" smtClean="0"/>
              <a:t>со снятыми масками, </a:t>
            </a:r>
            <a:r>
              <a:rPr lang="ru-RU" dirty="0" smtClean="0"/>
              <a:t>свободные, естественные </a:t>
            </a:r>
            <a:r>
              <a:rPr lang="ru-RU" dirty="0" smtClean="0"/>
              <a:t>и </a:t>
            </a:r>
            <a:r>
              <a:rPr lang="ru-RU" dirty="0" smtClean="0"/>
              <a:t>реальные. </a:t>
            </a:r>
            <a:r>
              <a:rPr lang="ru-RU" dirty="0" smtClean="0"/>
              <a:t>Зима приносит им силу присутствия, безопасности, уверенности и свободы. Лето – их наказание. </a:t>
            </a:r>
          </a:p>
          <a:p>
            <a:r>
              <a:rPr lang="ru-RU" b="1" dirty="0" smtClean="0"/>
              <a:t>Вода, холод и зима </a:t>
            </a:r>
            <a:r>
              <a:rPr lang="ru-RU" b="1" dirty="0" smtClean="0"/>
              <a:t>вытягивают</a:t>
            </a:r>
            <a:r>
              <a:rPr lang="ru-RU" b="1" dirty="0" smtClean="0"/>
              <a:t> </a:t>
            </a:r>
            <a:r>
              <a:rPr lang="ru-RU" b="1" dirty="0" smtClean="0"/>
              <a:t>черты и складки </a:t>
            </a:r>
            <a:r>
              <a:rPr lang="ru-RU" b="1" dirty="0" smtClean="0"/>
              <a:t>лица</a:t>
            </a:r>
            <a:r>
              <a:rPr lang="ru-RU" b="1" dirty="0" smtClean="0"/>
              <a:t> </a:t>
            </a:r>
            <a:r>
              <a:rPr lang="ru-RU" dirty="0" smtClean="0"/>
              <a:t>героинь </a:t>
            </a:r>
            <a:r>
              <a:rPr lang="ru-RU" dirty="0" smtClean="0"/>
              <a:t>Андрича и, как </a:t>
            </a:r>
            <a:r>
              <a:rPr lang="ru-RU" dirty="0" smtClean="0"/>
              <a:t>буд-то, </a:t>
            </a:r>
            <a:r>
              <a:rPr lang="ru-RU" dirty="0" smtClean="0"/>
              <a:t>они действительно напоминают </a:t>
            </a:r>
            <a:r>
              <a:rPr lang="ru-RU" dirty="0" smtClean="0"/>
              <a:t>своих</a:t>
            </a:r>
            <a:r>
              <a:rPr lang="ru-RU" dirty="0" smtClean="0"/>
              <a:t> оригинальных прототипов. </a:t>
            </a:r>
            <a:r>
              <a:rPr lang="ru-RU" dirty="0" smtClean="0"/>
              <a:t>Холод, мраз и зима, </a:t>
            </a:r>
            <a:r>
              <a:rPr lang="ru-RU" dirty="0" smtClean="0"/>
              <a:t>природные ниожиданности, </a:t>
            </a:r>
            <a:r>
              <a:rPr lang="ru-RU" dirty="0" smtClean="0"/>
              <a:t>похоже, освобождают </a:t>
            </a:r>
            <a:r>
              <a:rPr lang="ru-RU" dirty="0" smtClean="0"/>
              <a:t>женских персонажей</a:t>
            </a:r>
            <a:r>
              <a:rPr lang="ru-RU" dirty="0" smtClean="0"/>
              <a:t> </a:t>
            </a:r>
            <a:r>
              <a:rPr lang="ru-RU" dirty="0" smtClean="0"/>
              <a:t>от угнетения </a:t>
            </a:r>
            <a:r>
              <a:rPr lang="ru-RU" dirty="0" smtClean="0"/>
              <a:t>времени.</a:t>
            </a:r>
            <a:endParaRPr lang="bg-BG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Бунин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Бунин парадоксален, </a:t>
            </a:r>
            <a:r>
              <a:rPr lang="ru-RU" dirty="0" smtClean="0"/>
              <a:t>но...? Как Андрич, и он интерпретирует </a:t>
            </a:r>
            <a:r>
              <a:rPr lang="ru-RU" dirty="0" smtClean="0"/>
              <a:t>времена года через призму </a:t>
            </a:r>
            <a:r>
              <a:rPr lang="ru-RU" b="1" dirty="0" smtClean="0"/>
              <a:t>рокового и трагического </a:t>
            </a:r>
            <a:r>
              <a:rPr lang="ru-RU" b="1" dirty="0" smtClean="0"/>
              <a:t>доминации </a:t>
            </a:r>
            <a:r>
              <a:rPr lang="ru-RU" b="1" dirty="0" smtClean="0"/>
              <a:t>сильных женских персонажей. </a:t>
            </a:r>
          </a:p>
          <a:p>
            <a:r>
              <a:rPr lang="ru-RU" dirty="0" smtClean="0"/>
              <a:t>Зима и холод </a:t>
            </a:r>
            <a:r>
              <a:rPr lang="ru-RU" dirty="0" smtClean="0"/>
              <a:t>Бунина теоретически </a:t>
            </a:r>
            <a:r>
              <a:rPr lang="ru-RU" dirty="0" smtClean="0"/>
              <a:t>связаны с </a:t>
            </a:r>
            <a:r>
              <a:rPr lang="ru-RU" b="1" dirty="0" smtClean="0"/>
              <a:t>эротикой и сексом, что приводит к летальному исходу</a:t>
            </a:r>
            <a:r>
              <a:rPr lang="ru-RU" dirty="0" smtClean="0"/>
              <a:t>. Зимние героини </a:t>
            </a:r>
            <a:r>
              <a:rPr lang="ru-RU" dirty="0" smtClean="0"/>
              <a:t>Андрича с </a:t>
            </a:r>
            <a:r>
              <a:rPr lang="ru-RU" b="1" dirty="0" smtClean="0"/>
              <a:t>их </a:t>
            </a:r>
            <a:r>
              <a:rPr lang="ru-RU" b="1" dirty="0" smtClean="0"/>
              <a:t>роковыми любовными решениями локализованы </a:t>
            </a:r>
            <a:r>
              <a:rPr lang="ru-RU" b="1" dirty="0" smtClean="0"/>
              <a:t>помимо эротики и секса</a:t>
            </a:r>
            <a:r>
              <a:rPr lang="ru-RU" dirty="0" smtClean="0"/>
              <a:t>, вне зависимости - </a:t>
            </a:r>
            <a:r>
              <a:rPr lang="ru-RU" dirty="0" smtClean="0"/>
              <a:t>дети, семья, общение, </a:t>
            </a:r>
            <a:r>
              <a:rPr lang="ru-RU" dirty="0" smtClean="0"/>
              <a:t>- даже вне интимных отношений с мужчинами.</a:t>
            </a:r>
          </a:p>
          <a:p>
            <a:r>
              <a:rPr lang="ru-RU" dirty="0" smtClean="0"/>
              <a:t>И если </a:t>
            </a:r>
            <a:r>
              <a:rPr lang="ru-RU" dirty="0" smtClean="0"/>
              <a:t>б </a:t>
            </a:r>
            <a:r>
              <a:rPr lang="ru-RU" dirty="0" smtClean="0"/>
              <a:t>мы, не колеблясь, предположили, как гипотетически отреагирует на прозу Бунина Отто </a:t>
            </a:r>
            <a:r>
              <a:rPr lang="ru-RU" dirty="0" smtClean="0"/>
              <a:t>Вайнингер </a:t>
            </a:r>
            <a:r>
              <a:rPr lang="ru-RU" dirty="0" smtClean="0"/>
              <a:t>(если </a:t>
            </a:r>
            <a:r>
              <a:rPr lang="ru-RU" dirty="0" smtClean="0"/>
              <a:t>б </a:t>
            </a:r>
            <a:r>
              <a:rPr lang="ru-RU" dirty="0" smtClean="0"/>
              <a:t>только он мог!), то мы были бы гораздо более озадачены, если </a:t>
            </a:r>
            <a:r>
              <a:rPr lang="ru-RU" dirty="0" smtClean="0"/>
              <a:t>б он дотронулся до </a:t>
            </a:r>
            <a:r>
              <a:rPr lang="ru-RU" dirty="0" smtClean="0"/>
              <a:t>работы Андрича (?!) Что </a:t>
            </a:r>
            <a:r>
              <a:rPr lang="ru-RU" dirty="0" smtClean="0"/>
              <a:t>он сказал бы???</a:t>
            </a:r>
            <a:endParaRPr lang="ru-RU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bg-BG" sz="2700" b="1" dirty="0" smtClean="0"/>
              <a:t>Литература</a:t>
            </a:r>
            <a:r>
              <a:rPr lang="bg-BG" dirty="0" smtClean="0"/>
              <a:t>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55000" lnSpcReduction="20000"/>
          </a:bodyPr>
          <a:lstStyle/>
          <a:p>
            <a:r>
              <a:rPr lang="bg-BG" dirty="0" smtClean="0"/>
              <a:t>Андрич, Иво. Знаци край пътя, Пловдив: Хр. Г. Данов, 1978.</a:t>
            </a:r>
          </a:p>
          <a:p>
            <a:r>
              <a:rPr lang="bg-BG" dirty="0" smtClean="0"/>
              <a:t>Андрич, Иво. Мостът на Дрина, роман, София: Избрани романи, 1964.</a:t>
            </a:r>
          </a:p>
          <a:p>
            <a:r>
              <a:rPr lang="bg-BG" dirty="0" smtClean="0"/>
              <a:t>Байцак, Марина. Поэтика описания в прозе И. А. Бунина: живопись посредством слова. Автореферат. Научная електронная библиотека.  Омск, 2009. // </a:t>
            </a:r>
            <a:r>
              <a:rPr lang="bg-BG" u="sng" dirty="0" smtClean="0">
                <a:hlinkClick r:id="rId2"/>
              </a:rPr>
              <a:t>https://www.dissercat.com/content/poetika-opisaniya-v-proze-ia-bunina-zhivopis-posredstvom-slova</a:t>
            </a:r>
            <a:r>
              <a:rPr lang="bg-BG" dirty="0" smtClean="0"/>
              <a:t> (посл. вл. 08.10.2019)</a:t>
            </a:r>
          </a:p>
          <a:p>
            <a:r>
              <a:rPr lang="bg-BG" dirty="0" smtClean="0"/>
              <a:t>Бердяев, Николай. Ерос и личност. Философия на пола и любовта. пр. Л. Денкова, стр. 9, София, 1992, с.9, 65.</a:t>
            </a:r>
          </a:p>
          <a:p>
            <a:r>
              <a:rPr lang="bg-BG" dirty="0" smtClean="0"/>
              <a:t>Бояджиев, Цочо. Зимата през Средновековието.// Култура, бр.01.2954, г.LXIII, януари, 2019, с.19-24</a:t>
            </a:r>
          </a:p>
          <a:p>
            <a:r>
              <a:rPr lang="bg-BG" dirty="0" smtClean="0"/>
              <a:t>Бунин, Иван. Граматика на любовта. Разкази. Прев. Л. Минкова, Е.Георгиева, Ф.Неманов и др. Народна култура, София, 1988.</a:t>
            </a:r>
          </a:p>
          <a:p>
            <a:r>
              <a:rPr lang="bg-BG" dirty="0" smtClean="0"/>
              <a:t>Вейнингер, Отто. Пол и характер, Москва 2012.</a:t>
            </a:r>
          </a:p>
          <a:p>
            <a:r>
              <a:rPr lang="bg-BG" dirty="0" smtClean="0"/>
              <a:t>Пушкин, Александър. Евгений Онегин. Роман. Прев. Гр. Ленков, Велико Търново, 1995.</a:t>
            </a:r>
          </a:p>
          <a:p>
            <a:r>
              <a:rPr lang="bg-BG" dirty="0" smtClean="0"/>
              <a:t>Чолич, Велибор. ОмнибусСараево, София: Изток-Запад, 2015.</a:t>
            </a:r>
          </a:p>
          <a:p>
            <a:r>
              <a:rPr lang="en-US" dirty="0" err="1" smtClean="0"/>
              <a:t>Matiuschenko</a:t>
            </a:r>
            <a:r>
              <a:rPr lang="en-US" dirty="0" smtClean="0"/>
              <a:t>, </a:t>
            </a:r>
            <a:r>
              <a:rPr lang="en-US" dirty="0" err="1" smtClean="0"/>
              <a:t>Dmytro</a:t>
            </a:r>
            <a:r>
              <a:rPr lang="en-US" dirty="0" smtClean="0"/>
              <a:t>. ‘At sea, at night’ and ‘</a:t>
            </a:r>
            <a:r>
              <a:rPr lang="en-US" dirty="0" err="1" smtClean="0"/>
              <a:t>Mitya’s</a:t>
            </a:r>
            <a:r>
              <a:rPr lang="en-US" dirty="0" smtClean="0"/>
              <a:t> love’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 del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postrevolucionario</a:t>
            </a:r>
            <a:r>
              <a:rPr lang="en-US" dirty="0" smtClean="0"/>
              <a:t> del </a:t>
            </a:r>
            <a:r>
              <a:rPr lang="en-US" dirty="0" err="1" smtClean="0"/>
              <a:t>subtexto</a:t>
            </a:r>
            <a:r>
              <a:rPr lang="en-US" dirty="0" smtClean="0"/>
              <a:t> in Ivan Bunin’s. // </a:t>
            </a:r>
            <a:r>
              <a:rPr lang="en-US" dirty="0" err="1" smtClean="0"/>
              <a:t>Cuadernos</a:t>
            </a:r>
            <a:r>
              <a:rPr lang="en-US" dirty="0" smtClean="0"/>
              <a:t> de </a:t>
            </a:r>
            <a:r>
              <a:rPr lang="en-US" dirty="0" err="1" smtClean="0"/>
              <a:t>Rusística</a:t>
            </a:r>
            <a:r>
              <a:rPr lang="en-US" dirty="0" smtClean="0"/>
              <a:t> </a:t>
            </a:r>
            <a:r>
              <a:rPr lang="en-US" dirty="0" err="1" smtClean="0"/>
              <a:t>Española</a:t>
            </a:r>
            <a:r>
              <a:rPr lang="en-US" dirty="0" smtClean="0"/>
              <a:t>, 10 (2014), 135 – 152</a:t>
            </a:r>
            <a:r>
              <a:rPr lang="bg-BG" dirty="0" smtClean="0"/>
              <a:t>. </a:t>
            </a:r>
            <a:r>
              <a:rPr lang="bg-BG" u="sng" dirty="0" smtClean="0">
                <a:hlinkClick r:id="rId3"/>
              </a:rPr>
              <a:t>http://revistaseug.ugr.es/index.php/cre/article/viewFile/2604/2747</a:t>
            </a:r>
            <a:r>
              <a:rPr lang="bg-BG" dirty="0" smtClean="0"/>
              <a:t> (посл. лв. 08.10.2019)</a:t>
            </a:r>
          </a:p>
          <a:p>
            <a:r>
              <a:rPr lang="en-US" dirty="0" err="1" smtClean="0"/>
              <a:t>Marullo</a:t>
            </a:r>
            <a:r>
              <a:rPr lang="en-US" dirty="0" smtClean="0"/>
              <a:t>, Thomas </a:t>
            </a:r>
            <a:r>
              <a:rPr lang="en-US" dirty="0" err="1" smtClean="0"/>
              <a:t>Gaiton</a:t>
            </a:r>
            <a:r>
              <a:rPr lang="en-US" dirty="0" smtClean="0"/>
              <a:t>. If You See The Buddha. Studies in the fiction of Ivan Bunin. Northwestern University Press. Evanston Illinois, Pr in USA, 1998 </a:t>
            </a:r>
            <a:r>
              <a:rPr lang="en-US" u="sng" dirty="0" smtClean="0">
                <a:hlinkClick r:id="rId4"/>
              </a:rPr>
              <a:t>https://books.google.bg/books</a:t>
            </a:r>
            <a:r>
              <a:rPr lang="en-US" dirty="0" smtClean="0"/>
              <a:t> (</a:t>
            </a:r>
            <a:r>
              <a:rPr lang="bg-BG" dirty="0" smtClean="0"/>
              <a:t>посл. вл. 4.10.2019</a:t>
            </a:r>
            <a:r>
              <a:rPr lang="en-US" dirty="0" smtClean="0"/>
              <a:t>)</a:t>
            </a:r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0" name="Picture 2" descr="C:\Users\eborisova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2051" name="Picture 3" descr="C:\Users\eborisova\Desktop\S._Kragujevic,_Ivo_Andric,_19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Спосибо за внимание!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Зимние женщины в рассказах Бунина и Андрича</a:t>
            </a:r>
          </a:p>
          <a:p>
            <a:endParaRPr lang="bg-BG" dirty="0" smtClean="0"/>
          </a:p>
          <a:p>
            <a:r>
              <a:rPr lang="bg-BG" i="1" dirty="0" smtClean="0"/>
              <a:t>Евдокия Борисова, Кадрие Джесур</a:t>
            </a:r>
          </a:p>
          <a:p>
            <a:r>
              <a:rPr lang="bg-BG" i="1" dirty="0" smtClean="0"/>
              <a:t>2019</a:t>
            </a:r>
            <a:endParaRPr lang="bg-BG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122" name="Picture 2" descr="C:\Users\eborisova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eborisova\Desktop\Ivan_Bunin_(sepia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-243408"/>
            <a:ext cx="3554130" cy="4525963"/>
          </a:xfrm>
          <a:prstGeom prst="rect">
            <a:avLst/>
          </a:prstGeom>
          <a:noFill/>
        </p:spPr>
      </p:pic>
      <p:pic>
        <p:nvPicPr>
          <p:cNvPr id="1028" name="Picture 4" descr="C:\Users\eborisova\Desktop\6ac120fd0b4b143822d7f317faca5711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95536"/>
            <a:ext cx="9144000" cy="911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6146" name="Picture 2" descr="C:\Users\eborisova\Desktop\S._Kragujevic,_Andric_na_vest_o_N._nagradi_1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202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857496"/>
          </a:xfrm>
        </p:spPr>
        <p:txBody>
          <a:bodyPr>
            <a:normAutofit/>
          </a:bodyPr>
          <a:lstStyle/>
          <a:p>
            <a:r>
              <a:rPr lang="bg-BG" sz="1200" dirty="0" smtClean="0"/>
              <a:t/>
            </a:r>
            <a:br>
              <a:rPr lang="bg-BG" sz="1200" dirty="0" smtClean="0"/>
            </a:br>
            <a:endParaRPr lang="bg-BG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Зима, зимняя ночь, зимний город </a:t>
            </a:r>
            <a:r>
              <a:rPr lang="ru-RU" sz="2000" dirty="0" smtClean="0"/>
              <a:t>в виде </a:t>
            </a:r>
            <a:r>
              <a:rPr lang="ru-RU" sz="2000" b="1" dirty="0" smtClean="0"/>
              <a:t>хронотопов и женщины </a:t>
            </a:r>
            <a:r>
              <a:rPr lang="ru-RU" sz="2000" dirty="0" smtClean="0"/>
              <a:t>как наиболее значимые </a:t>
            </a:r>
            <a:r>
              <a:rPr lang="ru-RU" sz="2000" b="1" dirty="0" smtClean="0"/>
              <a:t>персонажи сюжета - </a:t>
            </a:r>
            <a:r>
              <a:rPr lang="ru-RU" sz="2000" dirty="0" smtClean="0"/>
              <a:t>это</a:t>
            </a:r>
            <a:r>
              <a:rPr lang="ru-RU" sz="2000" b="1" dirty="0" smtClean="0"/>
              <a:t> тематические конструкты</a:t>
            </a:r>
            <a:r>
              <a:rPr lang="ru-RU" sz="2000" dirty="0" smtClean="0"/>
              <a:t>, занимающие важное место </a:t>
            </a:r>
            <a:r>
              <a:rPr lang="ru-RU" sz="2000" b="1" dirty="0" smtClean="0"/>
              <a:t>в рассказах Иво Андрича и Ивана Бунина;</a:t>
            </a:r>
          </a:p>
          <a:p>
            <a:pPr>
              <a:buNone/>
            </a:pPr>
            <a:r>
              <a:rPr lang="ru-RU" sz="2000" dirty="0" smtClean="0"/>
              <a:t>Их диаметрально отличающаяся </a:t>
            </a:r>
            <a:r>
              <a:rPr lang="ru-RU" sz="2000" b="1" dirty="0" smtClean="0"/>
              <a:t>литературная география и психобиография ; </a:t>
            </a:r>
            <a:r>
              <a:rPr lang="ru-RU" sz="2000" dirty="0" smtClean="0"/>
              <a:t>как-то странно </a:t>
            </a:r>
            <a:r>
              <a:rPr lang="ru-RU" sz="2000" b="1" dirty="0" smtClean="0"/>
              <a:t>похожи друг на друга;</a:t>
            </a:r>
          </a:p>
          <a:p>
            <a:pPr>
              <a:buNone/>
            </a:pPr>
            <a:r>
              <a:rPr lang="ru-RU" sz="2000" b="1" dirty="0" smtClean="0"/>
              <a:t>Бунин, </a:t>
            </a:r>
            <a:r>
              <a:rPr lang="ru-RU" sz="2000" dirty="0" smtClean="0"/>
              <a:t>хоть и </a:t>
            </a:r>
            <a:r>
              <a:rPr lang="ru-RU" sz="2000" b="1" dirty="0" smtClean="0"/>
              <a:t>сын русского севера (зима), Андрич –</a:t>
            </a:r>
            <a:r>
              <a:rPr lang="ru-RU" sz="2000" dirty="0" smtClean="0"/>
              <a:t>син </a:t>
            </a:r>
            <a:r>
              <a:rPr lang="ru-RU" sz="2000" b="1" dirty="0" smtClean="0"/>
              <a:t> </a:t>
            </a:r>
            <a:r>
              <a:rPr lang="ru-RU" sz="2000" b="1" dirty="0" smtClean="0"/>
              <a:t>балканской Медитеранияи </a:t>
            </a:r>
            <a:r>
              <a:rPr lang="ru-RU" sz="2000" b="1" dirty="0" smtClean="0"/>
              <a:t>(лето), космополиты;</a:t>
            </a:r>
          </a:p>
          <a:p>
            <a:pPr>
              <a:buNone/>
            </a:pPr>
            <a:r>
              <a:rPr lang="ru-RU" sz="2000" dirty="0" smtClean="0"/>
              <a:t>Они оба родились </a:t>
            </a:r>
            <a:r>
              <a:rPr lang="ru-RU" sz="2000" b="1" dirty="0" smtClean="0"/>
              <a:t>накануне зимы (октябрь); Зима -</a:t>
            </a:r>
            <a:r>
              <a:rPr lang="ru-RU" sz="2000" dirty="0" smtClean="0"/>
              <a:t>это</a:t>
            </a:r>
            <a:r>
              <a:rPr lang="ru-RU" sz="2000" b="1" dirty="0" smtClean="0"/>
              <a:t> архетип и личная тема;</a:t>
            </a:r>
          </a:p>
          <a:p>
            <a:pPr>
              <a:buNone/>
            </a:pPr>
            <a:r>
              <a:rPr lang="ru-RU" sz="2000" b="1" dirty="0" smtClean="0"/>
              <a:t>Общие концетпы  </a:t>
            </a:r>
            <a:r>
              <a:rPr lang="ru-RU" sz="2000" dirty="0" smtClean="0"/>
              <a:t>их творчество </a:t>
            </a:r>
            <a:r>
              <a:rPr lang="ru-RU" sz="2000" b="1" dirty="0" smtClean="0"/>
              <a:t>- зима, женщина и любовь;</a:t>
            </a:r>
          </a:p>
          <a:p>
            <a:pPr>
              <a:buNone/>
            </a:pPr>
            <a:r>
              <a:rPr lang="ru-RU" sz="2000" b="1" dirty="0" smtClean="0"/>
              <a:t>Зима в европейской культуре </a:t>
            </a:r>
            <a:r>
              <a:rPr lang="ru-RU" sz="2000" dirty="0" smtClean="0"/>
              <a:t>- это </a:t>
            </a:r>
            <a:r>
              <a:rPr lang="ru-RU" sz="2000" b="1" dirty="0" smtClean="0"/>
              <a:t>«мертвый сезон с бездействием человека, </a:t>
            </a:r>
            <a:r>
              <a:rPr lang="ru-RU" sz="2000" dirty="0" smtClean="0"/>
              <a:t>внезапными </a:t>
            </a:r>
            <a:r>
              <a:rPr lang="ru-RU" sz="2000" b="1" dirty="0" smtClean="0"/>
              <a:t>бедами и страданиями», </a:t>
            </a:r>
            <a:r>
              <a:rPr lang="ru-RU" sz="2000" dirty="0" smtClean="0"/>
              <a:t>а также </a:t>
            </a:r>
            <a:r>
              <a:rPr lang="ru-RU" sz="2000" b="1" dirty="0" smtClean="0"/>
              <a:t>«неиссякаемый источник смысла, </a:t>
            </a:r>
            <a:r>
              <a:rPr lang="ru-RU" sz="2000" dirty="0" smtClean="0"/>
              <a:t>поскольку</a:t>
            </a:r>
            <a:r>
              <a:rPr lang="ru-RU" sz="2000" b="1" dirty="0" smtClean="0"/>
              <a:t> Иисус </a:t>
            </a:r>
            <a:r>
              <a:rPr lang="ru-RU" sz="2000" b="1" dirty="0" smtClean="0"/>
              <a:t>родился в </a:t>
            </a:r>
            <a:r>
              <a:rPr lang="ru-RU" sz="2000" dirty="0" smtClean="0"/>
              <a:t>одну </a:t>
            </a:r>
            <a:r>
              <a:rPr lang="ru-RU" sz="2000" b="1" dirty="0" smtClean="0"/>
              <a:t>зимнюю ночь; </a:t>
            </a:r>
            <a:r>
              <a:rPr lang="ru-RU" sz="2000" dirty="0" smtClean="0"/>
              <a:t>в ней заключается </a:t>
            </a:r>
            <a:r>
              <a:rPr lang="ru-RU" sz="2000" b="1" dirty="0" smtClean="0"/>
              <a:t>хронология времени; </a:t>
            </a:r>
            <a:r>
              <a:rPr lang="ru-RU" sz="2000" dirty="0" smtClean="0"/>
              <a:t>в </a:t>
            </a:r>
            <a:r>
              <a:rPr lang="ru-RU" sz="2000" dirty="0" smtClean="0"/>
              <a:t>ней </a:t>
            </a:r>
            <a:r>
              <a:rPr lang="ru-RU" sz="2000" dirty="0" smtClean="0"/>
              <a:t>происходит все</a:t>
            </a:r>
            <a:r>
              <a:rPr lang="ru-RU" sz="2000" b="1" dirty="0" smtClean="0"/>
              <a:t> значимое и роковое в человеческой судьбе» </a:t>
            </a:r>
            <a:r>
              <a:rPr lang="ru-RU" sz="2000" dirty="0" smtClean="0"/>
              <a:t>(Цочо Бояджиев, Зима в культуры Европейского Средневековия, 2019: 19)</a:t>
            </a:r>
          </a:p>
          <a:p>
            <a:pPr>
              <a:buNone/>
            </a:pPr>
            <a:r>
              <a:rPr lang="ru-RU" sz="2000" b="1" dirty="0" smtClean="0"/>
              <a:t>Зима, как и Матерь Божья, «беременна событиями», </a:t>
            </a:r>
            <a:r>
              <a:rPr lang="ru-RU" sz="2000" dirty="0" smtClean="0"/>
              <a:t>которые должны произойти и которые полностью изменят смысл человеческой жизни в соответствии с </a:t>
            </a:r>
            <a:r>
              <a:rPr lang="ru-RU" sz="2000" dirty="0" smtClean="0"/>
              <a:t>христианским мышлением;</a:t>
            </a: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Зима и стереотипы </a:t>
            </a:r>
            <a:r>
              <a:rPr lang="ru-RU" sz="2000" dirty="0" smtClean="0"/>
              <a:t>мышление: </a:t>
            </a:r>
            <a:r>
              <a:rPr lang="ru-RU" sz="2000" b="1" dirty="0" smtClean="0"/>
              <a:t>старость </a:t>
            </a:r>
            <a:r>
              <a:rPr lang="ru-RU" sz="2000" dirty="0" smtClean="0"/>
              <a:t>/ зима</a:t>
            </a:r>
            <a:r>
              <a:rPr lang="ru-RU" sz="2000" b="1" dirty="0" smtClean="0"/>
              <a:t>, болезнь, слабость </a:t>
            </a:r>
            <a:r>
              <a:rPr lang="ru-RU" sz="2000" dirty="0" smtClean="0"/>
              <a:t>/зима</a:t>
            </a:r>
            <a:r>
              <a:rPr lang="ru-RU" sz="2000" b="1" dirty="0" smtClean="0"/>
              <a:t>, смерть </a:t>
            </a:r>
            <a:r>
              <a:rPr lang="ru-RU" sz="2000" dirty="0" smtClean="0"/>
              <a:t>/ зима</a:t>
            </a:r>
            <a:r>
              <a:rPr lang="ru-RU" sz="2000" b="1" dirty="0" smtClean="0"/>
              <a:t>;</a:t>
            </a:r>
            <a:br>
              <a:rPr lang="ru-RU" sz="2000" b="1" dirty="0" smtClean="0"/>
            </a:br>
            <a:r>
              <a:rPr lang="ru-RU" sz="2000" b="1" dirty="0" smtClean="0"/>
              <a:t> Двойственное послание:  конец , </a:t>
            </a:r>
            <a:r>
              <a:rPr lang="ru-RU" sz="2000" dirty="0" smtClean="0"/>
              <a:t>но </a:t>
            </a:r>
            <a:r>
              <a:rPr lang="ru-RU" sz="2000" b="1" dirty="0" smtClean="0"/>
              <a:t>-  новое </a:t>
            </a:r>
            <a:r>
              <a:rPr lang="ru-RU" sz="2000" b="1" dirty="0" smtClean="0"/>
              <a:t>начало (эпоха); грех</a:t>
            </a:r>
            <a:r>
              <a:rPr lang="ru-RU" sz="2000" dirty="0" smtClean="0"/>
              <a:t>, но - </a:t>
            </a:r>
            <a:r>
              <a:rPr lang="ru-RU" sz="2000" b="1" dirty="0" smtClean="0"/>
              <a:t>очищение; упадок, но  - Рождество; смерть, но - </a:t>
            </a:r>
            <a:r>
              <a:rPr lang="ru-RU" sz="2000" b="1" dirty="0" smtClean="0"/>
              <a:t>новая жизнь;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bg-BG" sz="20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08912" cy="49434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Зима</a:t>
            </a:r>
            <a:r>
              <a:rPr lang="ru-RU" sz="2000" dirty="0" smtClean="0"/>
              <a:t> идентифицирует себя в нашей памяти как воспоминание о </a:t>
            </a:r>
            <a:r>
              <a:rPr lang="ru-RU" sz="2000" b="1" dirty="0" smtClean="0"/>
              <a:t>детстве</a:t>
            </a:r>
            <a:r>
              <a:rPr lang="ru-RU" sz="2000" dirty="0" smtClean="0"/>
              <a:t> - об </a:t>
            </a:r>
            <a:r>
              <a:rPr lang="ru-RU" sz="2000" b="1" dirty="0" smtClean="0"/>
              <a:t>уюте или бездомности</a:t>
            </a:r>
            <a:r>
              <a:rPr lang="ru-RU" sz="2000" dirty="0" smtClean="0"/>
              <a:t>, о </a:t>
            </a:r>
            <a:r>
              <a:rPr lang="ru-RU" sz="2000" b="1" dirty="0" smtClean="0"/>
              <a:t>невинности и чистоте;</a:t>
            </a:r>
          </a:p>
          <a:p>
            <a:pPr>
              <a:buNone/>
            </a:pPr>
            <a:r>
              <a:rPr lang="bg-BG" sz="2000" b="1" dirty="0" smtClean="0"/>
              <a:t>Зима - </a:t>
            </a:r>
            <a:r>
              <a:rPr lang="en-US" sz="2000" b="1" dirty="0" smtClean="0"/>
              <a:t>modus </a:t>
            </a:r>
            <a:r>
              <a:rPr lang="en-US" sz="2000" b="1" dirty="0" err="1" smtClean="0"/>
              <a:t>vivendi</a:t>
            </a:r>
            <a:r>
              <a:rPr lang="bg-BG" sz="2000" b="1" dirty="0" smtClean="0"/>
              <a:t> </a:t>
            </a:r>
            <a:r>
              <a:rPr lang="bg-BG" sz="2000" dirty="0" smtClean="0"/>
              <a:t>в християнской культуре;</a:t>
            </a:r>
          </a:p>
          <a:p>
            <a:pPr>
              <a:buNone/>
            </a:pPr>
            <a:r>
              <a:rPr lang="ru-RU" sz="2000" dirty="0" smtClean="0"/>
              <a:t>Именно потому, что </a:t>
            </a:r>
            <a:r>
              <a:rPr lang="ru-RU" sz="2000" b="1" dirty="0" smtClean="0"/>
              <a:t>зима скупая звуков, тепла и цвета, </a:t>
            </a:r>
            <a:r>
              <a:rPr lang="ru-RU" sz="2000" dirty="0" smtClean="0"/>
              <a:t>она так покорена ощущениями </a:t>
            </a:r>
            <a:r>
              <a:rPr lang="ru-RU" sz="2000" b="1" dirty="0" smtClean="0"/>
              <a:t>синестезии и экфразиса </a:t>
            </a:r>
            <a:r>
              <a:rPr lang="ru-RU" sz="2000" b="1" dirty="0" smtClean="0"/>
              <a:t>, </a:t>
            </a:r>
            <a:r>
              <a:rPr lang="ru-RU" sz="2000" dirty="0" smtClean="0"/>
              <a:t>активно работает </a:t>
            </a:r>
            <a:r>
              <a:rPr lang="ru-RU" sz="2000" b="1" dirty="0" smtClean="0"/>
              <a:t>оппозициями: </a:t>
            </a:r>
            <a:r>
              <a:rPr lang="ru-RU" sz="2000" dirty="0" smtClean="0"/>
              <a:t>радость-тоска, дом-изгнание-бездомность, белизна-яркость-тепло-цвет, музыка-песня;</a:t>
            </a:r>
          </a:p>
          <a:p>
            <a:pPr>
              <a:buNone/>
            </a:pPr>
            <a:r>
              <a:rPr lang="ru-RU" sz="2000" b="1" dirty="0" smtClean="0"/>
              <a:t>Экфразисы</a:t>
            </a:r>
            <a:r>
              <a:rPr lang="ru-RU" sz="2000" dirty="0" smtClean="0"/>
              <a:t> Бунина? </a:t>
            </a:r>
            <a:r>
              <a:rPr lang="ru-RU" sz="2000" b="1" dirty="0" smtClean="0"/>
              <a:t>Импресия и психологический параллелизм </a:t>
            </a:r>
            <a:r>
              <a:rPr lang="ru-RU" sz="2000" dirty="0" smtClean="0"/>
              <a:t>у Андрича? Пейзаж природы? Пейзаж души?</a:t>
            </a:r>
          </a:p>
          <a:p>
            <a:pPr>
              <a:buNone/>
            </a:pPr>
            <a:r>
              <a:rPr lang="ru-RU" sz="2000" dirty="0" smtClean="0"/>
              <a:t>Антропологические аналогии между </a:t>
            </a:r>
            <a:r>
              <a:rPr lang="ru-RU" sz="2000" b="1" dirty="0" smtClean="0"/>
              <a:t>женщиной и зимой </a:t>
            </a:r>
            <a:r>
              <a:rPr lang="ru-RU" sz="2000" dirty="0" smtClean="0"/>
              <a:t>навязываются сами собой, потому что в утробе сеется семя новой жизни. </a:t>
            </a:r>
            <a:r>
              <a:rPr lang="ru-RU" sz="2000" b="1" dirty="0" smtClean="0"/>
              <a:t>Культурные универсалии</a:t>
            </a:r>
            <a:r>
              <a:rPr lang="ru-RU" sz="2000" dirty="0" smtClean="0"/>
              <a:t> дают женщине: упадок сил, холодную энергию, пассивную неподвижность, незавершенность. Женский элемент ИН подчинен, а не правит, он накапливает </a:t>
            </a:r>
            <a:r>
              <a:rPr lang="ru-RU" sz="2000" dirty="0" smtClean="0"/>
              <a:t>энергиию, </a:t>
            </a:r>
            <a:r>
              <a:rPr lang="ru-RU" sz="2000" dirty="0" smtClean="0"/>
              <a:t>это хранение и рождение, лунное начало ; мужчина –ЯН - творческий, солнечный и творческий. (Сам Бунин занимается </a:t>
            </a:r>
            <a:r>
              <a:rPr lang="ru-RU" sz="2000" dirty="0" smtClean="0"/>
              <a:t>будизмом)</a:t>
            </a:r>
            <a:endParaRPr lang="bg-BG" sz="2000" dirty="0" smtClean="0"/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Есть женщины, которые бесконечно устают от какой-то грустной жажды любви и поэтому никогда не </a:t>
            </a:r>
            <a:r>
              <a:rPr lang="ru-RU" sz="2000" i="1" dirty="0" smtClean="0"/>
              <a:t>находят любимого</a:t>
            </a:r>
            <a:r>
              <a:rPr lang="ru-RU" sz="2000" dirty="0" smtClean="0"/>
              <a:t>(Бунин</a:t>
            </a:r>
            <a:r>
              <a:rPr lang="ru-RU" sz="2000" dirty="0" smtClean="0"/>
              <a:t>)  </a:t>
            </a:r>
            <a:endParaRPr lang="bg-BG" sz="20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Ожидание разрушает человека,  а безплодная фантастика – </a:t>
            </a:r>
            <a:r>
              <a:rPr lang="ru-RU" sz="2000" b="1" dirty="0" smtClean="0"/>
              <a:t>любовь - </a:t>
            </a:r>
            <a:r>
              <a:rPr lang="ru-RU" sz="2000" dirty="0" smtClean="0"/>
              <a:t>может сделать его бессмысленным. Прямая </a:t>
            </a:r>
            <a:r>
              <a:rPr lang="ru-RU" sz="2000" b="1" dirty="0" smtClean="0"/>
              <a:t>аналогия между женской душой и зимним элементом </a:t>
            </a:r>
            <a:r>
              <a:rPr lang="ru-RU" sz="2000" dirty="0" smtClean="0"/>
              <a:t>заключается в </a:t>
            </a:r>
            <a:r>
              <a:rPr lang="ru-RU" sz="2000" b="1" dirty="0" smtClean="0"/>
              <a:t>ожидании и накоплении энергий</a:t>
            </a:r>
            <a:r>
              <a:rPr lang="ru-RU" sz="2000" dirty="0" smtClean="0"/>
              <a:t>  (метафизический Бунин); </a:t>
            </a:r>
          </a:p>
          <a:p>
            <a:r>
              <a:rPr lang="ru-RU" sz="2000" b="1" dirty="0" smtClean="0"/>
              <a:t>Печаль ожидания жизни </a:t>
            </a:r>
            <a:r>
              <a:rPr lang="ru-RU" sz="2000" dirty="0" smtClean="0"/>
              <a:t>- разве это не квинтэссенция всего </a:t>
            </a:r>
            <a:r>
              <a:rPr lang="ru-RU" sz="2000" dirty="0" smtClean="0"/>
              <a:t>толстоевско-тургеневского </a:t>
            </a:r>
            <a:r>
              <a:rPr lang="ru-RU" sz="2000" dirty="0" smtClean="0"/>
              <a:t>пафоса тоски в русской </a:t>
            </a:r>
            <a:r>
              <a:rPr lang="ru-RU" sz="2000" dirty="0" smtClean="0"/>
              <a:t>литературе? </a:t>
            </a:r>
            <a:r>
              <a:rPr lang="ru-RU" sz="2000" dirty="0" smtClean="0"/>
              <a:t>Бесконечные ожидания конца бесконечной зимы (самого русского сезона)... Это самая русская </a:t>
            </a:r>
            <a:r>
              <a:rPr lang="ru-RU" sz="2000" dirty="0" smtClean="0"/>
              <a:t>емоция</a:t>
            </a:r>
            <a:r>
              <a:rPr lang="ru-RU" sz="2000" dirty="0" smtClean="0"/>
              <a:t>...</a:t>
            </a:r>
          </a:p>
          <a:p>
            <a:r>
              <a:rPr lang="ru-RU" sz="2000" dirty="0" smtClean="0"/>
              <a:t>Бунин размышляет о </a:t>
            </a:r>
            <a:r>
              <a:rPr lang="ru-RU" sz="2000" b="1" dirty="0" smtClean="0"/>
              <a:t>проблемах пола, </a:t>
            </a:r>
            <a:r>
              <a:rPr lang="ru-RU" sz="2000" b="1" dirty="0" smtClean="0"/>
              <a:t>побуждениях </a:t>
            </a:r>
            <a:r>
              <a:rPr lang="ru-RU" sz="2000" b="1" dirty="0" smtClean="0"/>
              <a:t>и их связи со вселенной</a:t>
            </a:r>
            <a:r>
              <a:rPr lang="ru-RU" sz="2000" dirty="0" smtClean="0"/>
              <a:t>, -  через мифологический механизм с элементами времени, </a:t>
            </a:r>
            <a:r>
              <a:rPr lang="ru-RU" sz="2000" dirty="0" smtClean="0"/>
              <a:t>сезонов, </a:t>
            </a:r>
            <a:r>
              <a:rPr lang="ru-RU" sz="2000" dirty="0" smtClean="0"/>
              <a:t>ландшафта; сборник рассказов </a:t>
            </a:r>
            <a:r>
              <a:rPr lang="ru-RU" sz="2000" b="1" dirty="0" smtClean="0"/>
              <a:t>«Темные аллеи»(</a:t>
            </a:r>
            <a:r>
              <a:rPr lang="ru-RU" sz="2000" dirty="0" smtClean="0"/>
              <a:t>1937-1946-1952)</a:t>
            </a:r>
          </a:p>
          <a:p>
            <a:r>
              <a:rPr lang="ru-RU" sz="2000" dirty="0" smtClean="0"/>
              <a:t>Мы пытаемся читать Бунина через философию </a:t>
            </a:r>
            <a:r>
              <a:rPr lang="ru-RU" sz="2000" b="1" dirty="0" smtClean="0"/>
              <a:t>Бердяева</a:t>
            </a:r>
            <a:r>
              <a:rPr lang="ru-RU" sz="2000" dirty="0" smtClean="0"/>
              <a:t>, и даже через чрезмерно спорные мизогинные тезисы </a:t>
            </a:r>
            <a:r>
              <a:rPr lang="ru-RU" sz="2000" b="1" dirty="0" smtClean="0"/>
              <a:t>Отто Вайнингера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Что такое </a:t>
            </a:r>
            <a:r>
              <a:rPr lang="ru-RU" sz="2000" b="1" dirty="0" smtClean="0"/>
              <a:t>женщина по Бунину</a:t>
            </a:r>
            <a:r>
              <a:rPr lang="ru-RU" sz="2000" dirty="0" smtClean="0"/>
              <a:t>? Аморально-разрушительный  субект или гениальный альтруист, создатель? Можно сказать – оба - решения Бунина слишком сложны ...</a:t>
            </a:r>
            <a:endParaRPr lang="bg-BG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6358"/>
          </a:xfrm>
        </p:spPr>
        <p:txBody>
          <a:bodyPr>
            <a:noAutofit/>
          </a:bodyPr>
          <a:lstStyle/>
          <a:p>
            <a:pPr algn="just"/>
            <a:endParaRPr lang="bg-BG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79"/>
          </a:xfrm>
        </p:spPr>
        <p:txBody>
          <a:bodyPr>
            <a:normAutofit/>
          </a:bodyPr>
          <a:lstStyle/>
          <a:p>
            <a:r>
              <a:rPr lang="ru-RU" dirty="0" smtClean="0"/>
              <a:t>Рассматриваем Бунина: </a:t>
            </a:r>
          </a:p>
          <a:p>
            <a:r>
              <a:rPr lang="ru-RU" b="1" dirty="0" smtClean="0"/>
              <a:t>Весенние</a:t>
            </a:r>
            <a:r>
              <a:rPr lang="ru-RU" dirty="0" smtClean="0"/>
              <a:t> рассказы: «Параход Саратов», «Галя Ганская», «Весна в Иудее»; </a:t>
            </a:r>
          </a:p>
          <a:p>
            <a:r>
              <a:rPr lang="ru-RU" b="1" dirty="0" smtClean="0"/>
              <a:t>Летние</a:t>
            </a:r>
            <a:r>
              <a:rPr lang="ru-RU" dirty="0" smtClean="0"/>
              <a:t> рассказы: «Зойка и Валерия», «Волки», «Солничной удар»; </a:t>
            </a:r>
          </a:p>
          <a:p>
            <a:r>
              <a:rPr lang="ru-RU" b="1" dirty="0" smtClean="0"/>
              <a:t>Осенние</a:t>
            </a:r>
            <a:r>
              <a:rPr lang="ru-RU" dirty="0" smtClean="0"/>
              <a:t>: «Холодная осень»,«Париж»,«Визитки»; «Стьопа», «Холодная осень»;</a:t>
            </a:r>
          </a:p>
          <a:p>
            <a:r>
              <a:rPr lang="bg-BG" b="1" dirty="0" smtClean="0"/>
              <a:t>Зимние:</a:t>
            </a:r>
            <a:r>
              <a:rPr lang="bg-BG" dirty="0" smtClean="0"/>
              <a:t> „Муза“, „Таня“, „Генрих“, „Дубки“, “В Париже”, “Кавказ”, “Балада”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3133</Words>
  <Application>Microsoft Office PowerPoint</Application>
  <PresentationFormat>On-screen Show (4:3)</PresentationFormat>
  <Paragraphs>121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тема</vt:lpstr>
      <vt:lpstr> </vt:lpstr>
      <vt:lpstr>Slide 2</vt:lpstr>
      <vt:lpstr>Slide 3</vt:lpstr>
      <vt:lpstr>Slide 4</vt:lpstr>
      <vt:lpstr>Slide 5</vt:lpstr>
      <vt:lpstr> </vt:lpstr>
      <vt:lpstr>Зима и стереотипы мышление: старость / зима, болезнь, слабость /зима, смерть / зима;  Двойственное послание:  конец , но -  новое начало (эпоха); грех, но - очищение; упадок, но  - Рождество; смерть, но - новая жизнь; </vt:lpstr>
      <vt:lpstr>Есть женщины, которые бесконечно устают от какой-то грустной жажды любви и поэтому никогда не находят любимого(Бунин)  </vt:lpstr>
      <vt:lpstr>Slide 9</vt:lpstr>
      <vt:lpstr>Slide 10</vt:lpstr>
      <vt:lpstr> </vt:lpstr>
      <vt:lpstr> </vt:lpstr>
      <vt:lpstr>Slide 13</vt:lpstr>
      <vt:lpstr>Бунин и Андрич: автобиографизм, личные мифологии творчество </vt:lpstr>
      <vt:lpstr>Холод и тьма у Андрича</vt:lpstr>
      <vt:lpstr>Рассматриваем  “зимние” рассказы Андрича: </vt:lpstr>
      <vt:lpstr>Рассмотрим осенние рассказы Андрича: “Цирк”, “Чоркан и Швабка”;</vt:lpstr>
      <vt:lpstr>Опять зима у Андрича:</vt:lpstr>
      <vt:lpstr>Slide 19</vt:lpstr>
      <vt:lpstr>Slide 20</vt:lpstr>
      <vt:lpstr>Зимние женщины Бунина опустошительны и злы, заманчиво опасны для мужчины.</vt:lpstr>
      <vt:lpstr>Фата Авдиагова из “Мост Дрины”</vt:lpstr>
      <vt:lpstr>Андрич</vt:lpstr>
      <vt:lpstr>Бунин</vt:lpstr>
      <vt:lpstr>Литература:</vt:lpstr>
      <vt:lpstr>Slide 26</vt:lpstr>
      <vt:lpstr>Спосибо за внимание! </vt:lpstr>
    </vt:vector>
  </TitlesOfParts>
  <Company>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Sluchayat_jem</dc:title>
  <dc:creator>Windows</dc:creator>
  <cp:lastModifiedBy>eborisova</cp:lastModifiedBy>
  <cp:revision>367</cp:revision>
  <dcterms:created xsi:type="dcterms:W3CDTF">2015-04-20T12:55:35Z</dcterms:created>
  <dcterms:modified xsi:type="dcterms:W3CDTF">2019-10-10T08:10:45Z</dcterms:modified>
</cp:coreProperties>
</file>