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89" r:id="rId3"/>
    <p:sldId id="298" r:id="rId4"/>
    <p:sldId id="299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10" r:id="rId14"/>
    <p:sldId id="311" r:id="rId15"/>
    <p:sldId id="312" r:id="rId16"/>
    <p:sldId id="313" r:id="rId17"/>
    <p:sldId id="315" r:id="rId18"/>
    <p:sldId id="316" r:id="rId19"/>
    <p:sldId id="317" r:id="rId20"/>
    <p:sldId id="318" r:id="rId21"/>
    <p:sldId id="258" r:id="rId22"/>
    <p:sldId id="291" r:id="rId23"/>
    <p:sldId id="292" r:id="rId24"/>
    <p:sldId id="261" r:id="rId25"/>
    <p:sldId id="293" r:id="rId26"/>
    <p:sldId id="294" r:id="rId27"/>
    <p:sldId id="295" r:id="rId28"/>
    <p:sldId id="296" r:id="rId29"/>
    <p:sldId id="297" r:id="rId30"/>
    <p:sldId id="29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77254-CCF2-4610-AE3E-14F4606083F2}" type="datetimeFigureOut">
              <a:rPr lang="en-US" smtClean="0"/>
              <a:pPr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59DB-BDC4-4D9D-821A-5D5BD3666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F59DB-BDC4-4D9D-821A-5D5BD366655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99A4-E496-4444-B631-2556F32B7998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397D-FDFA-41F8-8819-CD526BE9E3DA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59B3-395E-4E71-A899-EF876F96875E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D2FC-D4DF-433C-AE7B-739318329784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640-A807-44B2-ADD9-A35A3DACD987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BE11-AC8E-4FB7-BA4D-C120E9249831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11DC-0E8D-4994-A9F6-1920A0FCBB58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43BA-DD09-475E-B143-896A4C129100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2FB2-9714-416A-99E6-DA9FAC576290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067-E0FC-4A2D-B9D7-CC26F6A3A411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83-CF97-4F33-B2EC-A1BDF272D680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F2401-26A0-4E1F-98EF-8E6AE6203EB7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lanapoucki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8001000" cy="6629399"/>
          </a:xfrm>
        </p:spPr>
        <p:txBody>
          <a:bodyPr>
            <a:normAutofit/>
          </a:bodyPr>
          <a:lstStyle/>
          <a:p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>Милана Поучки 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>(Нови Сад)</a:t>
            </a:r>
            <a:br>
              <a:rPr lang="sr-Cyrl-C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sr-Cyrl-CS" sz="1600" b="1" dirty="0" smtClean="0">
                <a:latin typeface="Arial" pitchFamily="34" charset="0"/>
                <a:cs typeface="Arial" pitchFamily="34" charset="0"/>
              </a:rPr>
              <a:t>Универзитет у Новом Саду</a:t>
            </a:r>
            <a:br>
              <a:rPr lang="sr-Cyrl-CS" sz="16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1600" b="1" dirty="0" smtClean="0">
                <a:latin typeface="Arial" pitchFamily="34" charset="0"/>
                <a:cs typeface="Arial" pitchFamily="34" charset="0"/>
              </a:rPr>
              <a:t>Филозофски факултет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400" b="1" dirty="0" smtClean="0">
                <a:latin typeface="Arial" pitchFamily="34" charset="0"/>
                <a:cs typeface="Arial" pitchFamily="34" charset="0"/>
                <a:hlinkClick r:id="rId3"/>
              </a:rPr>
              <a:t>milanapoucki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  <a:hlinkClick r:id="rId3"/>
              </a:rPr>
              <a:t>gmail.com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>
                <a:latin typeface="Arial" pitchFamily="34" charset="0"/>
                <a:cs typeface="Arial" pitchFamily="34" charset="0"/>
              </a:rPr>
            </a:b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Cyrl-RS" sz="4800" b="1" dirty="0" smtClean="0">
                <a:latin typeface="Arial" pitchFamily="34" charset="0"/>
                <a:cs typeface="Arial" pitchFamily="34" charset="0"/>
              </a:rPr>
              <a:t>ко сам победио судбину, не значи да нисам изгубио себе </a:t>
            </a: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10. Симпозијум о Иви Андрићу</a:t>
            </a:r>
            <a:r>
              <a:rPr lang="sr-Cyrl-C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24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2400" b="1" dirty="0" smtClean="0">
                <a:latin typeface="Arial" pitchFamily="34" charset="0"/>
                <a:cs typeface="Arial" pitchFamily="34" charset="0"/>
              </a:rPr>
              <a:t>Букурешт, 14.10.2017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8000"/>
            <a:ext cx="4724400" cy="381000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Суочити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Сенком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значи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беспоштедно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критички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постати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свестан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свога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бића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Јеротић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1995: 21).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Preobraćanje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drugu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obično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tumačeno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opisivano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to jest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tekstualno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artikulisano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najdrastičniji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primer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postojanja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‛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drugim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situacija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pojedinac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prelazi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granicu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između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inkompatibilna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sveta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potpuno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izgubljen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jednu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zajednicu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Todorova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2010: 80).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On je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cenio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mnoge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njih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oficire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ljude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ali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pravog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razumevanja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sažaljenja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njih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nalazio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sebi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I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nekad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begunac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„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murtatin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“, on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mogao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iskreno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jednostavno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voleti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svoje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oficire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izbeglice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poturčenjake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Video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jasno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znao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tačno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šta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kakvi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[…]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Mučilo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to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unutrašnje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talasanje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potreba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objašnjavanjem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samim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sobom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2003: 40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41).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Tako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merila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nosila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dva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čoveka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kojih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jedan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Omer,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želi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sve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čovek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postati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podiže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očima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sveta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drugi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neće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ništa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bude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ostane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ono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2003: 94).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Otkako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zakoračio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prelazno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doba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života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prvim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znacima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preranog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starenja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serasker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bivao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sve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više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nezasitljiv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kako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Ahmetagi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ponekad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činilo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neuračunljiv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2003: 119).</a:t>
            </a:r>
          </a:p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Последњих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година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живота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он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омршао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погурио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некако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потавнео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огрубео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лицу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1962: 92).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Нико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боље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неће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проникнути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драму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превереништва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открити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психологију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човека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свом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драмом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коју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такав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положај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собом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носи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драмом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којој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сударају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све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оно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што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био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оно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што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постао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јер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веза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коренима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никад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прекида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колико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желело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шта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чинило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Бодрожић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2015: 230).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исламизованих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Срба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ствар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стоји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другачије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љубав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исламу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иако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га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примио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из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световних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побуда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очувања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или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стицања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иметка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босански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муслиман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одрекао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везе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својом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браћом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крви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поистоветио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народом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с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којим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нема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сем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вере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ништа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заједничко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Бодрожић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2015: 267).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Siromaštvo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nisko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poreklo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pripadništvo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pravoslavnoj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veri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sve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teška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opterećenja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a sad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još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ovo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! Ne,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ocem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kažnjen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zbog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prljavog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poslovanja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državnim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novcem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ne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pravi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karijera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velika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karijera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njega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jedino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dolazi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obzir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velikoj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vojsci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Carevine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! A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izvan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vojske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nema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karijere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života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2003: 155–156).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Sve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on to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svukao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sebe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zmija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košuljicu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I sad je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gazio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okrvavljenom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zemljom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se,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nepredviđeno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neočekivano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zove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Turska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ali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odgovara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potpuno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zemlji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njegovih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dečačkih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snova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nošen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slavom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kakvu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vojni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uspesi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donose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2003: 164–165).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Бекство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Тешко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бежи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безимени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роб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из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ланца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али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кад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бежи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он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има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увек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мало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наде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ће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заварати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гониоце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ће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докопати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неког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овог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света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ком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ће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моћи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живети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слободан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безимен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међу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слободним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безименим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људима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А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њега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постоји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могућност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бекства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Васколики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обитавани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познати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свет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подељен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два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табора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турски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хришћански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нема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њега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прибежишта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104–105).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Немој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мислити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изнутра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што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изгледам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споља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постоји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црна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пруга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која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пресеца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груди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надвоје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“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Двогуби јунаци, располућене личности;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Криза идентитета;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Изгубљена верска и национална припадност;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Vaša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najveća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sposobnost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bez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paralele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našoj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književnosti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svet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viditе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očima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mnogih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Preuzeli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ste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ulogu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komplikuje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stvari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među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zaraćenim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identitetima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Bili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ste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neželjeni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most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Pištalo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2017: 99)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>
                <a:latin typeface="Arial" pitchFamily="34" charset="0"/>
                <a:cs typeface="Arial" pitchFamily="34" charset="0"/>
              </a:rPr>
              <a:t>Извори и литература</a:t>
            </a:r>
            <a:br>
              <a:rPr lang="sr-Cyrl-CS" sz="3200" dirty="0" smtClean="0">
                <a:latin typeface="Arial" pitchFamily="34" charset="0"/>
                <a:cs typeface="Arial" pitchFamily="34" charset="0"/>
              </a:rPr>
            </a:b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Извори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1962: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Дрини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ћуприја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Андрић 1963</a:t>
            </a:r>
            <a:r>
              <a:rPr lang="ru-RU" baseline="30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Андрић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Иво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Госпођица.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Београд.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Проклета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авлија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2003</a:t>
            </a:r>
            <a:r>
              <a:rPr lang="en-US" cap="small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Omerpaša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Beograd.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2007: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Znakovi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pored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puta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Beograd.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2011: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Писмо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из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1920.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године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Вуксановић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Миро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ур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II.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Нови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273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282.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2014: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Travnička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hronika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Mihailović, Dejan (ur.)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Romani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Beograd.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S. 11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319.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Crnjanski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2008: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Crnjanski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Miloš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Seobe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Beograd.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Аврамовић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2016: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Аврамовић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Зоран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Књижевна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раскршћа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Бодрожић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2015: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Бодрожић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Ђуро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Српски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идентитет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Vučković 1974: Vučković, Radovan.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Velika sinteza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Sarajevo.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Eriksen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2004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Eriksen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Tomas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Šta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etnicitet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Čolović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Ivan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Etnicitet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nacionalizam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Beograd. S. 29–32.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Eriksen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2004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Eriksen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Tomas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Etnička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klasifikacija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mi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Čolović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Ivan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Etnicitet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nacionalizam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Beograd. S. 41–42.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Eriksen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2004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Eriksen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Tomas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Stvaranje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stereotipa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Čolović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Ivan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Etnicitet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nacionalizam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Beograd. S. 47–51.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Zvonarević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1981: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Zvonarević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Mladen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Socijalna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psihologija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Zagreb.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Jaspers 1973: Jaspers, Karl.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Filozofija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egzistencije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Beograd.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Јеротић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1995: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Јеротић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Владета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Предговор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Јунг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Карл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Густав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Лавиринт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човеку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7–76.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Коковић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2005: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Коковић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Драган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Пукотине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културе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Нови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Klaus 2012: Klaus, Rot.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Zajednički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život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život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jednih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pored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drugih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Saživot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multietničkim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društvima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Čolović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Ivan.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socijalizma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Evropske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unije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Beograd. S. 101–118.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Mahmutćehajić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2015: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Mahmutćehajić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Rusmir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Andrićevstvo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Beograd.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Милошевић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2013: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Милошевић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Зоран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Религија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идентитет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Бања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Лука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Pištalo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2017: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Pištalo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Vladimir.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Sunce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ovog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Zrenjanin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Smit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1998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Smit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Andoni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Nacionalni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identiteti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Čolović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Ivan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Nacionalni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Beograd. S. 11–36.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Smit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1998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Smit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Andoni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Etnička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osnova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nacionalonog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identiteta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Čolović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Ivan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Nacionalni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Beograd. S. 37–72.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Todorova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2010: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Todorova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Marija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koristan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pojam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međukulturnim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odnosima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razmišljanja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njegovoj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primeni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balkasnki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region.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Čolović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Ivan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Dizanje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prošlost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vazduh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Beograd. S. 77–90.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ne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dolazi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vlast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vlada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upravljа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nego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ratuje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kažnjava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I,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povrh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svega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taj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serasker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ugušio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mnoge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bune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Carevini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niko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drugi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nekadašnji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lički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hrišćanin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austrijski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kadet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pre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četvrt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veka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prebegao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Bosnu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poturčio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se a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zatim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svojim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znanjem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veštinom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ličnim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zaslugama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uspeo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najvišeg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vojnog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položaja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Carevini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2003: 6).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Хвала на пажњи!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Идентитет је извор смисла и искуства појединца, одређене групе или народа. Питања о идентитету се формулишу као кључна питања најчешће овим речима: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Ко сам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Где сам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Коме припадам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; и односе се на оно што људи мисле да јесу, што их обележава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(Коковић 2005: 289)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„Нација је историјски формирана стабилна заједница људи, поникла на бази заједнице језика, територије, економског живота и психичке конституције, која се испољава у заједници културе“ (Бодрожић 2015: 5)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nezapadni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možemo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nazvati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‛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etničkim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shvatanjem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nacije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Njegovo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osobeno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obeležje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naglašavanje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zajednice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rođenja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rodne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kulture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[…]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Nacija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drugim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rečima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pre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iznad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svega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predstavljala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zajednicu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ljudi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loze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Smit</a:t>
            </a:r>
            <a:r>
              <a:rPr lang="en-US" baseline="30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1998: 26).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bismo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mogli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govorimo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etnicitetu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grupe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moraju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minimalnom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međusobnom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dodiru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one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moraju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predstavu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 tome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među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njima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postoje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kulturne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razlike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uslov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ispunjen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ne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možemo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govoriti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etnicitetu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etnicitet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suštini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pitanje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odnosa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odlika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grupe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 to je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presudno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Eriksen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2004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31).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Upravo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istorijsko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iskustvo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multikulturalizmom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izaziva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zadovoljstvo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‛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mirna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multietnička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poslužiti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multietničku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Evropu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će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‛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balkanizacija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možda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inficirati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EU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budući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istorija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Balkana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tog ‛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bureta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baruta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Evropi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nasilja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sukoba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ratova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 (Klaus 2012: 102).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zaista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celoj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toj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paradi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pored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svega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njenog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bleska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strogosti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stvarne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pretnje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opasnosti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donosila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bilo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nečeg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neprirodnog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ludog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2003: 13).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1590</Words>
  <Application>Microsoft Office PowerPoint</Application>
  <PresentationFormat>On-screen Show (4:3)</PresentationFormat>
  <Paragraphs>82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Милана Поучки (Нови Сад)  Универзитет у Новом Саду Филозофски факултет  milanapoucki@gmail.com  Aко сам победио судбину, не значи да нисам изгубио себе   10. Симпозијум о Иви Андрићу Букурешт, 14.10.2017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Извори и литература Извори</vt:lpstr>
      <vt:lpstr>Slide 22</vt:lpstr>
      <vt:lpstr>Slide 23</vt:lpstr>
      <vt:lpstr>Литература</vt:lpstr>
      <vt:lpstr>Slide 25</vt:lpstr>
      <vt:lpstr>Slide 26</vt:lpstr>
      <vt:lpstr>Slide 27</vt:lpstr>
      <vt:lpstr>Slide 28</vt:lpstr>
      <vt:lpstr>Slide 29</vt:lpstr>
      <vt:lpstr>Slide 30</vt:lpstr>
    </vt:vector>
  </TitlesOfParts>
  <Company>Poucki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Milana</dc:creator>
  <cp:lastModifiedBy>Milana</cp:lastModifiedBy>
  <cp:revision>153</cp:revision>
  <dcterms:created xsi:type="dcterms:W3CDTF">2015-08-24T14:02:58Z</dcterms:created>
  <dcterms:modified xsi:type="dcterms:W3CDTF">2017-10-05T18:48:17Z</dcterms:modified>
</cp:coreProperties>
</file>