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3" r:id="rId18"/>
    <p:sldId id="284" r:id="rId19"/>
    <p:sldId id="285" r:id="rId20"/>
    <p:sldId id="286" r:id="rId21"/>
    <p:sldId id="287" r:id="rId22"/>
    <p:sldId id="297" r:id="rId23"/>
    <p:sldId id="293" r:id="rId24"/>
    <p:sldId id="309" r:id="rId25"/>
    <p:sldId id="304" r:id="rId26"/>
    <p:sldId id="305" r:id="rId27"/>
    <p:sldId id="306" r:id="rId28"/>
    <p:sldId id="307" r:id="rId29"/>
    <p:sldId id="308" r:id="rId30"/>
    <p:sldId id="298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8" r:id="rId46"/>
    <p:sldId id="329" r:id="rId47"/>
    <p:sldId id="330" r:id="rId48"/>
    <p:sldId id="332" r:id="rId49"/>
    <p:sldId id="299" r:id="rId50"/>
    <p:sldId id="300" r:id="rId51"/>
    <p:sldId id="301" r:id="rId52"/>
    <p:sldId id="302" r:id="rId53"/>
    <p:sldId id="303" r:id="rId54"/>
    <p:sldId id="296" r:id="rId55"/>
    <p:sldId id="294" r:id="rId56"/>
    <p:sldId id="295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44AE3-723F-42D2-9420-7DD868ACD457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F978F-5887-4D96-A065-02B27DDFD1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F978F-5887-4D96-A065-02B27DDFD1B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27E2-F4AE-4333-B181-A0BBF871EBE3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4926-224C-42D1-BC8B-4218301D65A0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D2FF-9707-43FB-BC02-DDCCC7AFD820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B74A3-048B-4FDE-B9BB-5AFFCCA154BA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382F9-AC48-4701-9A12-84C602BB5061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5197-0BF6-4D22-9EB5-96C3A75B0545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CE69-F939-48F8-B6D5-50D73F9F0AD3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7358-EC4D-4C4D-9BA5-CD024536D773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F2F7-DC23-428B-9042-BDACE1D4841C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E1C4-B0E8-43E1-A42B-F87D2D53CDDF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1DCF5-C3E3-4E10-A2A0-076F4C846697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7AEDA-3778-4BA5-8E63-EFA1859ED7B9}" type="datetime1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josa97milenkovic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1295400"/>
          </a:xfrm>
        </p:spPr>
        <p:txBody>
          <a:bodyPr anchor="t">
            <a:norm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Aljo</a:t>
            </a:r>
            <a:r>
              <a:rPr lang="sr-Latn-RS" sz="3600" dirty="0" smtClean="0">
                <a:latin typeface="Arial" pitchFamily="34" charset="0"/>
                <a:cs typeface="Arial" pitchFamily="34" charset="0"/>
              </a:rPr>
              <a:t>ša Milenković</a:t>
            </a:r>
            <a:br>
              <a:rPr lang="sr-Latn-RS" sz="3600" dirty="0" smtClean="0">
                <a:latin typeface="Arial" pitchFamily="34" charset="0"/>
                <a:cs typeface="Arial" pitchFamily="34" charset="0"/>
              </a:rPr>
            </a:br>
            <a:r>
              <a:rPr lang="sr-Latn-RS" sz="1600" dirty="0" smtClean="0">
                <a:latin typeface="Arial" pitchFamily="34" charset="0"/>
                <a:cs typeface="Arial" pitchFamily="34" charset="0"/>
              </a:rPr>
              <a:t>Filološki fakultet Univerziteta u Beogradu</a:t>
            </a:r>
            <a:br>
              <a:rPr lang="sr-Latn-RS" sz="1600" dirty="0" smtClean="0">
                <a:latin typeface="Arial" pitchFamily="34" charset="0"/>
                <a:cs typeface="Arial" pitchFamily="34" charset="0"/>
              </a:rPr>
            </a:br>
            <a:r>
              <a:rPr lang="sr-Latn-RS" sz="1400" dirty="0" smtClean="0">
                <a:latin typeface="Arial" pitchFamily="34" charset="0"/>
                <a:cs typeface="Arial" pitchFamily="34" charset="0"/>
                <a:hlinkClick r:id="rId2"/>
              </a:rPr>
              <a:t>aljosa97milenkovic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en-US" sz="1400" dirty="0" err="1" smtClean="0">
                <a:latin typeface="Arial" pitchFamily="34" charset="0"/>
                <a:cs typeface="Arial" pitchFamily="34" charset="0"/>
                <a:hlinkClick r:id="rId2"/>
              </a:rPr>
              <a:t>gmail.com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001000" cy="2438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Sintakti</a:t>
            </a:r>
            <a:r>
              <a:rPr lang="sr-Latn-RS" sz="4800" dirty="0" smtClean="0">
                <a:latin typeface="Arial" pitchFamily="34" charset="0"/>
                <a:cs typeface="Arial" pitchFamily="34" charset="0"/>
              </a:rPr>
              <a:t>čka dvosmislenost u Andrićevom romanu </a:t>
            </a:r>
            <a:r>
              <a:rPr lang="sr-Latn-RS" sz="4800" i="1" dirty="0" smtClean="0">
                <a:latin typeface="Arial" pitchFamily="34" charset="0"/>
                <a:cs typeface="Arial" pitchFamily="34" charset="0"/>
              </a:rPr>
              <a:t>Na sunčanoj strani</a:t>
            </a:r>
            <a:endParaRPr lang="en-US" sz="4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2000" y="41910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2800" dirty="0" smtClean="0">
                <a:latin typeface="Arial" pitchFamily="34" charset="0"/>
                <a:ea typeface="+mj-ea"/>
                <a:cs typeface="Arial" pitchFamily="34" charset="0"/>
              </a:rPr>
              <a:t>Andrić-Initiative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11.</a:t>
            </a:r>
            <a:r>
              <a:rPr kumimoji="0" lang="sr-Latn-R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simpozijum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2800" baseline="0" dirty="0" smtClean="0">
                <a:latin typeface="Arial" pitchFamily="34" charset="0"/>
                <a:ea typeface="+mj-ea"/>
                <a:cs typeface="Arial" pitchFamily="34" charset="0"/>
              </a:rPr>
              <a:t>Andrićeva</a:t>
            </a:r>
            <a:r>
              <a:rPr lang="sr-Latn-RS" sz="2800" dirty="0" smtClean="0">
                <a:latin typeface="Arial" pitchFamily="34" charset="0"/>
                <a:ea typeface="+mj-ea"/>
                <a:cs typeface="Arial" pitchFamily="34" charset="0"/>
              </a:rPr>
              <a:t> Sunčana strana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Herceg</a:t>
            </a:r>
            <a:r>
              <a:rPr kumimoji="0" lang="sr-Latn-R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Novi, 1</a:t>
            </a:r>
            <a:r>
              <a:rPr kumimoji="0" lang="sr-Latn-R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1.10.2018</a:t>
            </a:r>
            <a:r>
              <a:rPr kumimoji="0" lang="sr-Latn-R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Leksička dvosmislenost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1676400"/>
            <a:ext cx="8001000" cy="2438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r-Latn-R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Doctor, doctor, I think I’m shrinking.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r-Latn-RS" sz="3200" i="1" baseline="0" dirty="0" smtClean="0">
                <a:latin typeface="Arial" pitchFamily="34" charset="0"/>
                <a:cs typeface="Arial" pitchFamily="34" charset="0"/>
              </a:rPr>
              <a:t>Well, you’ll just have to be </a:t>
            </a:r>
            <a:r>
              <a:rPr lang="sr-Latn-RS" sz="3200" i="1" u="sng" baseline="0" dirty="0" smtClean="0">
                <a:latin typeface="Arial" pitchFamily="34" charset="0"/>
                <a:cs typeface="Arial" pitchFamily="34" charset="0"/>
              </a:rPr>
              <a:t>a little patient</a:t>
            </a:r>
            <a:r>
              <a:rPr lang="sr-Latn-RS" sz="3200" i="1" baseline="0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Oaks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2010: 6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10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Leksička dvosmislenost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1676400"/>
            <a:ext cx="8001000" cy="2438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r-Latn-R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Doctor, doctor, I think I’m shrinking.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r-Latn-RS" sz="3200" i="1" baseline="0" dirty="0" smtClean="0">
                <a:latin typeface="Arial" pitchFamily="34" charset="0"/>
                <a:cs typeface="Arial" pitchFamily="34" charset="0"/>
              </a:rPr>
              <a:t>Well, you’ll just have to be </a:t>
            </a:r>
            <a:r>
              <a:rPr lang="sr-Latn-RS" sz="3200" i="1" u="sng" baseline="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sr-Latn-RS" sz="3200" i="1" u="sng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little</a:t>
            </a:r>
            <a:r>
              <a:rPr lang="sr-Latn-RS" sz="3200" i="1" u="sng" baseline="0" dirty="0" smtClean="0">
                <a:latin typeface="Arial" pitchFamily="34" charset="0"/>
                <a:cs typeface="Arial" pitchFamily="34" charset="0"/>
              </a:rPr>
              <a:t> patient</a:t>
            </a:r>
            <a:r>
              <a:rPr lang="sr-Latn-RS" sz="3200" i="1" baseline="0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Oaks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2010: 6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11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Leksička dvosmislenost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1676400"/>
            <a:ext cx="8001000" cy="2438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r-Latn-R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Doctor, doctor, I think I’m shrinking.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r-Latn-RS" sz="3200" i="1" baseline="0" dirty="0" smtClean="0">
                <a:latin typeface="Arial" pitchFamily="34" charset="0"/>
                <a:cs typeface="Arial" pitchFamily="34" charset="0"/>
              </a:rPr>
              <a:t>Well, you’ll just have to be </a:t>
            </a:r>
            <a:r>
              <a:rPr lang="sr-Latn-RS" sz="3200" i="1" u="sng" baseline="0" dirty="0" smtClean="0">
                <a:latin typeface="Arial" pitchFamily="34" charset="0"/>
                <a:cs typeface="Arial" pitchFamily="34" charset="0"/>
              </a:rPr>
              <a:t>a patient</a:t>
            </a:r>
            <a:r>
              <a:rPr lang="sr-Latn-RS" sz="3200" i="1" baseline="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sz="3200" baseline="0" dirty="0" smtClean="0">
                <a:latin typeface="Arial" pitchFamily="34" charset="0"/>
                <a:cs typeface="Arial" pitchFamily="34" charset="0"/>
              </a:rPr>
              <a:t>(imenica)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Oaks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2010: 6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12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Leksička dvosmislenost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1676400"/>
            <a:ext cx="8001000" cy="2438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r-Latn-R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Doctor, doctor, I think I’m shrinking.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sr-Latn-RS" sz="3200" i="1" baseline="0" dirty="0" smtClean="0">
                <a:latin typeface="Arial" pitchFamily="34" charset="0"/>
                <a:cs typeface="Arial" pitchFamily="34" charset="0"/>
              </a:rPr>
              <a:t>Well, you’ll just have to be </a:t>
            </a:r>
            <a:r>
              <a:rPr lang="sr-Latn-RS" sz="3200" i="1" u="sng" baseline="0" dirty="0" smtClean="0">
                <a:latin typeface="Arial" pitchFamily="34" charset="0"/>
                <a:cs typeface="Arial" pitchFamily="34" charset="0"/>
              </a:rPr>
              <a:t>patient</a:t>
            </a:r>
            <a:r>
              <a:rPr lang="sr-Latn-RS" sz="3200" i="1" baseline="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sz="3200" baseline="0" dirty="0" smtClean="0">
                <a:latin typeface="Arial" pitchFamily="34" charset="0"/>
                <a:cs typeface="Arial" pitchFamily="34" charset="0"/>
              </a:rPr>
              <a:t>(pridev)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Oaks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2010: 6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13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Sintaktička dvosmislenost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1676400"/>
            <a:ext cx="8001000" cy="2438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r-Latn-R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Kupiću</a:t>
            </a:r>
            <a:r>
              <a:rPr kumimoji="0" lang="sr-Latn-R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sivu košulju i džemper.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Popović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1979: 3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14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Sintaktička dvosmislenost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1676400"/>
            <a:ext cx="8001000" cy="2438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r-Latn-R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Kupiću</a:t>
            </a:r>
            <a:r>
              <a:rPr kumimoji="0" lang="sr-Latn-R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sr-Latn-RS" sz="3200" b="0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sivu košulju i džemper</a:t>
            </a:r>
            <a:r>
              <a:rPr kumimoji="0" lang="sr-Latn-R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sr-Latn-RS" sz="3200" baseline="0" dirty="0" smtClean="0">
              <a:latin typeface="Arial" pitchFamily="34" charset="0"/>
              <a:cs typeface="Arial" pitchFamily="34" charset="0"/>
            </a:endParaRPr>
          </a:p>
          <a:p>
            <a:pPr marL="3429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r-Latn-RS" sz="3200" baseline="0" dirty="0" smtClean="0">
                <a:latin typeface="Arial" pitchFamily="34" charset="0"/>
                <a:cs typeface="Arial" pitchFamily="34" charset="0"/>
              </a:rPr>
              <a:t>a) samo je košulja siva; džemper nije kvalifikovan</a:t>
            </a:r>
            <a:endParaRPr kumimoji="0" lang="en-US" sz="3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Popović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1979: 3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15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Sintaktička dvosmislenost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1676400"/>
            <a:ext cx="8001000" cy="2438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r-Latn-R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Kupiću</a:t>
            </a:r>
            <a:r>
              <a:rPr kumimoji="0" lang="sr-Latn-R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sr-Latn-RS" sz="3200" b="0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sivu košulju i džemper</a:t>
            </a:r>
            <a:r>
              <a:rPr kumimoji="0" lang="sr-Latn-R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sr-Latn-RS" sz="3200" baseline="0" dirty="0" smtClean="0">
              <a:latin typeface="Arial" pitchFamily="34" charset="0"/>
              <a:cs typeface="Arial" pitchFamily="34" charset="0"/>
            </a:endParaRPr>
          </a:p>
          <a:p>
            <a:pPr marL="3429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r-Latn-RS" sz="3200" baseline="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r-Latn-RS" sz="3200" baseline="0" dirty="0" smtClean="0">
                <a:latin typeface="Arial" pitchFamily="34" charset="0"/>
                <a:cs typeface="Arial" pitchFamily="34" charset="0"/>
              </a:rPr>
              <a:t>ivi su i košulja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i džemper; specifikator AdjP </a:t>
            </a:r>
            <a:r>
              <a:rPr lang="sr-Latn-RS" sz="3200" cap="small" dirty="0" smtClean="0">
                <a:latin typeface="Arial" pitchFamily="34" charset="0"/>
                <a:cs typeface="Arial" pitchFamily="34" charset="0"/>
              </a:rPr>
              <a:t>džemper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nije fonološki izrečen</a:t>
            </a:r>
            <a:endParaRPr kumimoji="0" lang="en-US" sz="3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Popović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1979: 3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16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Teorijski 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Generativna gramatika</a:t>
            </a: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Teorija principa i parametara (Chomsky 1981)</a:t>
            </a:r>
          </a:p>
          <a:p>
            <a:pPr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Milenković 2018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17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Teorijski okvir</a:t>
            </a:r>
            <a:endParaRPr lang="en-US" dirty="0"/>
          </a:p>
        </p:txBody>
      </p:sp>
      <p:pic>
        <p:nvPicPr>
          <p:cNvPr id="6" name="Content Placeholder 5" descr="c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2800" y="1705460"/>
            <a:ext cx="2438400" cy="4171593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81000" y="99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Na sunčanoj strani</a:t>
            </a:r>
            <a:endParaRPr kumimoji="0" lang="en-US" sz="32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18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Prethodna istraživanja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Popović 1979,1980</a:t>
            </a: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Bucaria 2004</a:t>
            </a: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Oaks 1994,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19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r-Latn-RS" sz="48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adržaj prezentacije</a:t>
            </a:r>
            <a:endParaRPr lang="en-US" sz="4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Uvod. Pojam i vrste dvosmislenosti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Teorijski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okvir i prethodna istraživanja</a:t>
            </a:r>
          </a:p>
          <a:p>
            <a:pPr marL="514350" indent="-514350" algn="just">
              <a:buAutoNum type="arabicPeriod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Analiza građe</a:t>
            </a:r>
          </a:p>
          <a:p>
            <a:pPr marL="514350" indent="-514350" algn="just">
              <a:buAutoNum type="arabicPeriod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Zaključak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Prethodna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4999"/>
          </a:xfrm>
        </p:spPr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iva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ko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šulja i džemper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20</a:t>
            </a:fld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334000"/>
            <a:ext cx="82296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RS" sz="32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kumimoji="0" lang="sr-Latn-R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opović 1979</a:t>
            </a:r>
            <a:endParaRPr kumimoji="0" lang="en-US" sz="3200" b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Prethodna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4999"/>
          </a:xfrm>
        </p:spPr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crvena i zelena marama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21</a:t>
            </a:fld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334000"/>
            <a:ext cx="82296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RS" sz="32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kumimoji="0" lang="sr-Latn-R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opović 1980</a:t>
            </a:r>
            <a:endParaRPr kumimoji="0" lang="en-US" sz="3200" b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Prethodna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799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Vrs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te sintaktičke dvosmislenosti:</a:t>
            </a: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str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ukturna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dvosmislenost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(padež, vrsta reči)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distribuciona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referencijska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(ostalo)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22</a:t>
            </a:fld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334000"/>
            <a:ext cx="82296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r-Latn-RS" sz="32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Bucaria 2004</a:t>
            </a:r>
            <a:endParaRPr kumimoji="0" lang="en-US" sz="3200" b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Tako je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kao dete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dugo vremena patio od jednog policijskog starešine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(59) 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857250" indent="-514350">
              <a:buAutoNum type="alphaLcParenR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poredbeno =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poput deteta</a:t>
            </a:r>
          </a:p>
          <a:p>
            <a:pPr marL="857250" indent="-514350">
              <a:buAutoNum type="alphaLcParenR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temporalno =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tokom detinjstva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23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udarac nogom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onoga provokatora u kelnerskom odelu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(59) 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857250" indent="-514350">
              <a:buAutoNum type="alphaLcParenR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subjekatski genitiv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marL="857250" indent="-514350">
              <a:buAutoNum type="alphaLcParenR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objekatski genitiv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24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U kojoj rečenici, u kojoj reči je mogla biti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skrivena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zamka?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(61)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25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U kojoj rečenici, u kojoj reči je mogla biti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skrivena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zamka?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(61)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skrivena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= pridev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26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krivena zamka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9121712" cy="5257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27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U kojoj rečenici, u kojoj reči je mogla biti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skrivena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zamka?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(61)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skrivena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= trpni pridev (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skriti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28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kriti2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56" y="228600"/>
            <a:ext cx="8901430" cy="6096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29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Uvod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Ciljevi</a:t>
            </a:r>
          </a:p>
          <a:p>
            <a:pPr marL="514350" indent="-514350">
              <a:buAutoNum type="arabicPeriod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Utvrđivanje modela sintaktičke dvosmislenosti</a:t>
            </a:r>
          </a:p>
          <a:p>
            <a:pPr marL="514350" indent="-514350">
              <a:buAutoNum type="arabicPeriod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Da li su sintaktički dvosmisleni iskazi zaista dvosmisleni?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napuštao je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naglo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to povavljanje praznih reči, glupih izgovora i očiglednih protivrečnosti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[...]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(80)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30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napuštao je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naglo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to povavljanje praznih reči, glupih izgovora i očiglednih protivrečnosti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[...]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(80)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prilog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31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naglo1 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4570" y="381000"/>
            <a:ext cx="7546430" cy="596662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32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napuštao je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naglo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to povavljanje praznih reči, glupih izgovora i očiglednih protivrečnosti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[...]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(80)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b) pridev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33</a:t>
            </a:fld>
            <a:endParaRPr lang="en-U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naglo2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1" y="0"/>
            <a:ext cx="8915400" cy="6400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34</a:t>
            </a:fld>
            <a:endParaRPr lang="en-U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ladić je zadivljen slušao, misleći kako za ovu čudnu devojku, za koju, izgleda, nijedan jezik sveta nije potpuno stran, ni duše zvona nemaju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tajne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(110)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a) acc pl</a:t>
            </a: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b) gen sg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35</a:t>
            </a:fld>
            <a:endParaRPr lang="en-US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jer su u njenom desnom krilu isečena manja i odavde slabo vidljiva vrata na koja ulaze i izlaze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službenici i posetioci iz grada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(105)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36</a:t>
            </a:fld>
            <a:endParaRPr lang="en-US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jer su u njenom desnom krilu isečena manja i odavde slabo vidljiva vrata na koja ulaze i izlaze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službenici i posetioci iz grada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(105)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857250" indent="-514350">
              <a:buAutoNum type="alphaLcParenR"/>
            </a:pPr>
            <a:r>
              <a:rPr lang="pl-PL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lužbenici </a:t>
            </a:r>
            <a:r>
              <a:rPr lang="pl-P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iz grada</a:t>
            </a:r>
            <a:r>
              <a:rPr lang="pl-P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 posetioci iz grada</a:t>
            </a:r>
            <a:endParaRPr lang="en-US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857250" indent="-514350">
              <a:buFont typeface="Arial" pitchFamily="34" charset="0"/>
              <a:buAutoNum type="alphaLcParenR"/>
            </a:pPr>
            <a:r>
              <a:rPr lang="pl-PL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lužbenici </a:t>
            </a:r>
            <a:r>
              <a:rPr lang="pl-P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sr-Latn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 posetioci iz grada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37</a:t>
            </a:fld>
            <a:endParaRPr lang="en-US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koračaše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dalje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pevajući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(37)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38</a:t>
            </a:fld>
            <a:endParaRPr lang="en-US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koračaše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dalje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pevajući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(37)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a) AvP 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dalje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= adjunkt VP 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koračati</a:t>
            </a:r>
            <a:endParaRPr lang="en-U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39</a:t>
            </a:fld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</a:rPr>
              <a:t>Dvosmislenost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Content Placeholder 5" descr="Screenshot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8229600" cy="4068252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5867400"/>
            <a:ext cx="8153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3200" dirty="0" smtClean="0">
                <a:latin typeface="+mj-lt"/>
                <a:ea typeface="+mj-ea"/>
                <a:cs typeface="+mj-cs"/>
              </a:rPr>
              <a:t>Saussure 1916 = 1931 = 1997: 28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alje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64653"/>
            <a:ext cx="8001000" cy="608083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40</a:t>
            </a:fld>
            <a:endParaRPr lang="en-US" sz="2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koračaše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dalje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pevajući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(37)</a:t>
            </a:r>
          </a:p>
          <a:p>
            <a:pPr indent="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b) AvP 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dalje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= adjunkt VP 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pevati</a:t>
            </a:r>
            <a:endParaRPr lang="en-U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41</a:t>
            </a:fld>
            <a:endParaRPr lang="en-US" sz="2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alje 1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02453"/>
            <a:ext cx="8458200" cy="662662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42</a:t>
            </a:fld>
            <a:endParaRPr lang="en-US" sz="2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čije je čudnovato ponašanje još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 dolasku broda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palo policiji u oči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[...] (39)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43</a:t>
            </a:fld>
            <a:endParaRPr lang="en-US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čije je čudnovato ponašanje još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 dolasku broda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palo policiji u oči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[...] (39)</a:t>
            </a:r>
          </a:p>
          <a:p>
            <a:pPr indent="0">
              <a:buNone/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a) PP </a:t>
            </a:r>
            <a:r>
              <a:rPr lang="pl-PL" cap="small" dirty="0" smtClean="0">
                <a:latin typeface="Arial" pitchFamily="34" charset="0"/>
                <a:cs typeface="Arial" pitchFamily="34" charset="0"/>
              </a:rPr>
              <a:t>pri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= adjunkt VP </a:t>
            </a:r>
            <a:r>
              <a:rPr lang="pl-PL" cap="small" dirty="0" smtClean="0">
                <a:latin typeface="Arial" pitchFamily="34" charset="0"/>
                <a:cs typeface="Arial" pitchFamily="34" charset="0"/>
              </a:rPr>
              <a:t>pasti</a:t>
            </a:r>
            <a:endParaRPr lang="en-U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44</a:t>
            </a:fld>
            <a:endParaRPr lang="en-US" sz="20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čije je čudnovato ponašanje još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 dolasku broda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 palo policiji u oči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[...] (39)</a:t>
            </a:r>
          </a:p>
          <a:p>
            <a:pPr indent="0">
              <a:buNone/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b) PP </a:t>
            </a:r>
            <a:r>
              <a:rPr lang="pl-PL" cap="small" dirty="0" smtClean="0">
                <a:latin typeface="Arial" pitchFamily="34" charset="0"/>
                <a:cs typeface="Arial" pitchFamily="34" charset="0"/>
              </a:rPr>
              <a:t>pri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= adjunkt NP </a:t>
            </a:r>
            <a:r>
              <a:rPr lang="pl-PL" cap="small" dirty="0" smtClean="0">
                <a:latin typeface="Arial" pitchFamily="34" charset="0"/>
                <a:cs typeface="Arial" pitchFamily="34" charset="0"/>
              </a:rPr>
              <a:t>ponašanje</a:t>
            </a:r>
            <a:endParaRPr lang="en-U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45</a:t>
            </a:fld>
            <a:endParaRPr lang="en-US" sz="20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zapitao je pakosno čiča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iz ugla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(47)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46</a:t>
            </a:fld>
            <a:endParaRPr lang="en-U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zapitao je pakosno čiča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iz ugla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(47)</a:t>
            </a:r>
          </a:p>
          <a:p>
            <a:pPr indent="0">
              <a:buNone/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a) PP </a:t>
            </a:r>
            <a:r>
              <a:rPr lang="pl-PL" cap="small" dirty="0" smtClean="0">
                <a:latin typeface="Arial" pitchFamily="34" charset="0"/>
                <a:cs typeface="Arial" pitchFamily="34" charset="0"/>
              </a:rPr>
              <a:t>iz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= adjunkt VP </a:t>
            </a:r>
            <a:r>
              <a:rPr lang="pl-PL" cap="small" dirty="0" smtClean="0">
                <a:latin typeface="Arial" pitchFamily="34" charset="0"/>
                <a:cs typeface="Arial" pitchFamily="34" charset="0"/>
              </a:rPr>
              <a:t>zapitati</a:t>
            </a:r>
            <a:endParaRPr lang="en-U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47</a:t>
            </a:fld>
            <a:endParaRPr lang="en-US" sz="2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zapitao je pakosno čiča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iz ugla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(47)</a:t>
            </a:r>
          </a:p>
          <a:p>
            <a:pPr indent="0">
              <a:buNone/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b) PP </a:t>
            </a:r>
            <a:r>
              <a:rPr lang="pl-PL" cap="small" dirty="0" smtClean="0">
                <a:latin typeface="Arial" pitchFamily="34" charset="0"/>
                <a:cs typeface="Arial" pitchFamily="34" charset="0"/>
              </a:rPr>
              <a:t>iz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 = adjunkt NP </a:t>
            </a:r>
            <a:r>
              <a:rPr lang="pl-PL" cap="small" dirty="0" smtClean="0">
                <a:latin typeface="Arial" pitchFamily="34" charset="0"/>
                <a:cs typeface="Arial" pitchFamily="34" charset="0"/>
              </a:rPr>
              <a:t>čiča</a:t>
            </a:r>
            <a:endParaRPr lang="en-US" cap="sm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48</a:t>
            </a:fld>
            <a:endParaRPr lang="en-US" sz="20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To su bile prve trube novih vremena u kojima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će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nestati, možda zauvek, radosti slobodna života, i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 kojima će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na kraju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čovek jesti čoveka kao zver što jede zver</a:t>
            </a:r>
            <a:r>
              <a:rPr lang="sr-Latn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[...] (41)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49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</a:rPr>
              <a:t>Dvosmislenost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Content Placeholder 5" descr="Screenshot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1" y="1447800"/>
            <a:ext cx="8229598" cy="4068252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5867400"/>
            <a:ext cx="8153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3200" dirty="0" smtClean="0">
                <a:latin typeface="+mj-lt"/>
                <a:ea typeface="+mj-ea"/>
                <a:cs typeface="+mj-cs"/>
              </a:rPr>
              <a:t>Saussure 1916 = 1931 = 1997: 28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5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To su bile prve trube novih vremena u kojima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će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nestati, možda zauvek, radosti slobodna života, i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 kojima će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na kraju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čovek jesti čoveka </a:t>
            </a:r>
            <a:r>
              <a:rPr lang="sr-Latn-RS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kao zver što jede zver</a:t>
            </a:r>
            <a:r>
              <a:rPr lang="sr-Latn-R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[...] (41)</a:t>
            </a:r>
          </a:p>
          <a:p>
            <a:pPr indent="0">
              <a:buNone/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pl-PL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poredbena re</a:t>
            </a:r>
            <a:r>
              <a:rPr lang="sr-Latn-R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</a:t>
            </a:r>
            <a:r>
              <a:rPr lang="pl-PL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enica (</a:t>
            </a:r>
            <a:r>
              <a:rPr lang="pl-PL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kao što</a:t>
            </a:r>
            <a:r>
              <a:rPr lang="pl-PL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en-US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50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zver2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096" y="78396"/>
            <a:ext cx="7922654" cy="655100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51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Analiza građe 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i="1" dirty="0" smtClean="0">
                <a:latin typeface="Arial" pitchFamily="34" charset="0"/>
                <a:cs typeface="Arial" pitchFamily="34" charset="0"/>
              </a:rPr>
              <a:t>To su bile prve trube novih vremena u kojima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će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nestati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, možda zauvek, radosti slobodna života, i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 kojima će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na kraju </a:t>
            </a:r>
            <a:r>
              <a:rPr lang="sr-Latn-R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čovek jesti čoveka </a:t>
            </a:r>
            <a:r>
              <a:rPr lang="sr-Latn-RS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kao zver što jede zver</a:t>
            </a:r>
            <a:r>
              <a:rPr lang="sr-Latn-R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[...] (41)</a:t>
            </a:r>
          </a:p>
          <a:p>
            <a:pPr indent="0">
              <a:buNone/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r-Latn-RS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kao</a:t>
            </a:r>
            <a:r>
              <a:rPr lang="sr-Latn-R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sr-Latn-RS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zver</a:t>
            </a:r>
            <a:r>
              <a:rPr lang="sr-Latn-R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odnosna rečenica (</a:t>
            </a:r>
            <a:r>
              <a:rPr lang="sr-Latn-RS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što</a:t>
            </a:r>
            <a:r>
              <a:rPr lang="sr-Latn-R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52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zver1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0"/>
            <a:ext cx="7391400" cy="6705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53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Zaključak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Sintaktička dvosmislenost je veoma frekventna pojava i njeni vidovi su raznovrsni.</a:t>
            </a:r>
          </a:p>
          <a:p>
            <a:pPr marL="514350" indent="-514350">
              <a:buAutoNum type="arabicPeriod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Sintaktički dvosmislene fraze i iskazi nisu uvek i praktično dvosmisleni. Otklanjanju dvosmislenosti mogu doprineti razni faktori: kontekst, linearizacija i rečenična prozodija.</a:t>
            </a:r>
          </a:p>
          <a:p>
            <a:pPr marL="514350" indent="-514350">
              <a:buAutoNum type="arabicPeriod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Linearizacija nekad doprinosi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ambigvitetu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(pr. 10), a nekad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otklanja.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54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zvori i literatura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830763"/>
          </a:xfrm>
        </p:spPr>
        <p:txBody>
          <a:bodyPr>
            <a:noAutofit/>
          </a:bodyPr>
          <a:lstStyle/>
          <a:p>
            <a:pPr marL="514350" indent="-514350" algn="ctr">
              <a:buNone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Izvori:</a:t>
            </a:r>
          </a:p>
          <a:p>
            <a:pPr marL="514350" indent="-514350">
              <a:buNone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(1) Andrić 2017: Andrić, Ivo. 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Na sunčanoj strani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. Novi Sad.</a:t>
            </a:r>
          </a:p>
          <a:p>
            <a:pPr marL="514350" indent="-514350" algn="ctr">
              <a:buNone/>
            </a:pPr>
            <a:endParaRPr lang="sr-Latn-RS" sz="12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ctr">
              <a:buNone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Literatura:</a:t>
            </a:r>
          </a:p>
          <a:p>
            <a:pPr marL="514350" indent="-514350"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Antonić 2005: Antonić, Ivana. Sintaksa i semantika padeža. U: (Piper, Predrag et al.) 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Sintaksa savremenog srpskog jezika: prosta rečenica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. Beograd.</a:t>
            </a:r>
          </a:p>
          <a:p>
            <a:pPr marL="514350" indent="-514350"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Bucaria 2004: Bucaria, Chiara.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Lexical and syntactic ambiguity as a source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of humor: The case of newspaper headlines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Humor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 17/3 . </a:t>
            </a:r>
          </a:p>
          <a:p>
            <a:pPr marL="514350" indent="-514350"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Chomsky 1957: Chomsky, Noam A. 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Syntactic structures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. The Hague, Paris.</a:t>
            </a:r>
          </a:p>
          <a:p>
            <a:pPr marL="514350" indent="-514350"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Chomsky 1981: Chomsky, Noam A. </a:t>
            </a:r>
            <a:r>
              <a:rPr lang="en-US" sz="1200" i="1" dirty="0" smtClean="0">
                <a:latin typeface="Arial" pitchFamily="34" charset="0"/>
                <a:cs typeface="Arial" pitchFamily="34" charset="0"/>
              </a:rPr>
              <a:t>Lectures on Government and Binding.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Dodrecht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sz="12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Chomsky 1986: Chomsky, Noam A. </a:t>
            </a:r>
            <a:r>
              <a:rPr lang="en-US" sz="1200" i="1" dirty="0" smtClean="0">
                <a:latin typeface="Arial" pitchFamily="34" charset="0"/>
                <a:cs typeface="Arial" pitchFamily="34" charset="0"/>
              </a:rPr>
              <a:t>Knowledge of Language: Its Nature, Origin and Use.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New York. </a:t>
            </a:r>
            <a:endParaRPr lang="sr-Latn-RS" sz="12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Milenković 2017: Milenković, Aljoša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Grčko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εἶναι 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γίγνεσθαι 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staroslovenskom  prevodu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Jevanđelja po Jovanu</a:t>
            </a:r>
            <a:r>
              <a:rPr lang="sr-Latn-RS" sz="12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Lucida intervalla 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46. Beograd.</a:t>
            </a:r>
          </a:p>
          <a:p>
            <a:pPr marL="514350" indent="-514350">
              <a:buFont typeface="Arial" pitchFamily="34" charset="0"/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Milenković 2018: Milenković, Aljoša. </a:t>
            </a:r>
            <a:r>
              <a:rPr lang="nn-NO" sz="1200" i="1" dirty="0" smtClean="0">
                <a:latin typeface="Arial" pitchFamily="34" charset="0"/>
                <a:cs typeface="Arial" pitchFamily="34" charset="0"/>
              </a:rPr>
              <a:t>Tekstualne i konstituentske funkcije deiktičkih reči u Andrićevom O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merpaši</a:t>
            </a:r>
            <a:r>
              <a:rPr lang="nn-NO" sz="1200" i="1" dirty="0" smtClean="0">
                <a:latin typeface="Arial" pitchFamily="34" charset="0"/>
                <a:cs typeface="Arial" pitchFamily="34" charset="0"/>
              </a:rPr>
              <a:t> L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atasu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. (ms.)</a:t>
            </a:r>
            <a:r>
              <a:rPr lang="nn-NO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>
              <a:buFont typeface="Arial" pitchFamily="34" charset="0"/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Oaks 1994: Oaks, Dallin D.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Creating structural ambiguities in humor: Getting English grammar to cooperate.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i="1" dirty="0" smtClean="0">
                <a:latin typeface="Arial" pitchFamily="34" charset="0"/>
                <a:cs typeface="Arial" pitchFamily="34" charset="0"/>
              </a:rPr>
              <a:t>Humor: International Journal of Humor Research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7 (4)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Arial" pitchFamily="34" charset="0"/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Oaks 2010: Oaks, Dallin D. 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Structural Ambiguity in English. An Applied Grammatical Inventory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. London, New York.</a:t>
            </a:r>
          </a:p>
          <a:p>
            <a:pPr marL="514350" indent="-514350">
              <a:buFont typeface="Arial" pitchFamily="34" charset="0"/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Popović 1979. Popović, Ljubomir. O nekim pojavama ambigviteta u vezi sa kombinovanjem determinacije i koordinacije. 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Naš jezik 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XXIV/1-2. Beograd.</a:t>
            </a:r>
          </a:p>
          <a:p>
            <a:pPr marL="514350" indent="-514350">
              <a:buFont typeface="Arial" pitchFamily="34" charset="0"/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Popović 1980: Popović, Ljubomir. O dvoznačnosti konfiguracija sa potencijalno impliciranim determinatima. 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Južnoslovenski filolog 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XXXVI. Beograd.</a:t>
            </a:r>
          </a:p>
          <a:p>
            <a:pPr marL="514350" indent="-514350">
              <a:buFont typeface="Arial" pitchFamily="34" charset="0"/>
              <a:buAutoNum type="arabicParenBoth"/>
            </a:pPr>
            <a:r>
              <a:rPr lang="sr-Latn-RS" sz="1200" dirty="0" smtClean="0">
                <a:latin typeface="Arial" pitchFamily="34" charset="0"/>
                <a:cs typeface="Arial" pitchFamily="34" charset="0"/>
              </a:rPr>
              <a:t>Saussure 1916: Saussure, Ferdinand de. 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Cours de linguistique g</a:t>
            </a:r>
            <a:r>
              <a:rPr lang="en-US" sz="1200" i="1" dirty="0" smtClean="0">
                <a:latin typeface="Arial" pitchFamily="34" charset="0"/>
                <a:cs typeface="Arial" pitchFamily="34" charset="0"/>
              </a:rPr>
              <a:t>é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1200" i="1" dirty="0" smtClean="0">
                <a:latin typeface="Arial" pitchFamily="34" charset="0"/>
                <a:cs typeface="Arial" pitchFamily="34" charset="0"/>
              </a:rPr>
              <a:t>é</a:t>
            </a:r>
            <a:r>
              <a:rPr lang="sr-Latn-RS" sz="1200" i="1" dirty="0" smtClean="0">
                <a:latin typeface="Arial" pitchFamily="34" charset="0"/>
                <a:cs typeface="Arial" pitchFamily="34" charset="0"/>
              </a:rPr>
              <a:t>rale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Lausanne</a:t>
            </a:r>
            <a:r>
              <a:rPr lang="sr-Latn-RS" sz="1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55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2590800"/>
            <a:ext cx="7772400" cy="1362075"/>
          </a:xfrm>
        </p:spPr>
        <p:txBody>
          <a:bodyPr anchor="ctr"/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HVALA NA PAŽNJI!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56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</a:rPr>
              <a:t>Dvosmislenost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Content Placeholder 5" descr="Screenshot_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1" y="1447800"/>
            <a:ext cx="8229598" cy="4068252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5867400"/>
            <a:ext cx="8153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3200" dirty="0" smtClean="0">
                <a:latin typeface="+mj-lt"/>
                <a:ea typeface="+mj-ea"/>
                <a:cs typeface="+mj-cs"/>
              </a:rPr>
              <a:t>Saussure 1916 = 1931 = 1997: 28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6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</a:rPr>
              <a:t>Dvosmislenost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dirty="0" smtClean="0"/>
              <a:t>pojava da jedan jezički nadražaj (</a:t>
            </a:r>
            <a:r>
              <a:rPr lang="sr-Latn-RS" i="1" dirty="0" smtClean="0"/>
              <a:t>image</a:t>
            </a:r>
            <a:r>
              <a:rPr lang="sr-Latn-RS" dirty="0" smtClean="0"/>
              <a:t> </a:t>
            </a:r>
            <a:r>
              <a:rPr lang="sr-Latn-RS" i="1" dirty="0" smtClean="0"/>
              <a:t>acoustique</a:t>
            </a:r>
            <a:r>
              <a:rPr lang="sr-Latn-RS" dirty="0" smtClean="0"/>
              <a:t>) ima dva pojma (</a:t>
            </a:r>
            <a:r>
              <a:rPr lang="sr-Latn-RS" i="1" dirty="0" smtClean="0"/>
              <a:t>concept</a:t>
            </a:r>
            <a:r>
              <a:rPr lang="sr-Latn-RS" dirty="0" smtClean="0"/>
              <a:t>) sa kojima se može identifikovati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7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</a:rPr>
              <a:t>Dvosmislenost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Vrste</a:t>
            </a:r>
          </a:p>
          <a:p>
            <a:pPr marL="857250" indent="-514350"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eksička</a:t>
            </a:r>
          </a:p>
          <a:p>
            <a:pPr marL="857250" indent="-514350">
              <a:buAutoNum type="arabicPeriod"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Sintaktička</a:t>
            </a:r>
          </a:p>
          <a:p>
            <a:pPr marL="857250" indent="-514350">
              <a:buAutoNum type="arabicPeriod"/>
            </a:pPr>
            <a:r>
              <a:rPr lang="sr-Latn-RS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Fonološka (?)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8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Leksička dvosmislenost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πῶς σὺ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λ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έγεις ὅτι </a:t>
            </a:r>
            <a:r>
              <a:rPr lang="el-GR" b="1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ἐλεύθεροι γενήσεσθε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sr-Latn-R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Jovan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VIII, 33)</a:t>
            </a:r>
          </a:p>
          <a:p>
            <a:pPr indent="0">
              <a:buNone/>
            </a:pPr>
            <a:r>
              <a:rPr lang="sr-Latn-R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kako ty gl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sr-Latn-R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agol’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sr-Latn-R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eši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ě</a:t>
            </a:r>
            <a:r>
              <a:rPr lang="sr-Latn-R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 </a:t>
            </a:r>
            <a:r>
              <a:rPr lang="sr-Latn-RS" b="1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svobod</a:t>
            </a:r>
            <a:r>
              <a:rPr lang="ru-RU" b="1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ь</a:t>
            </a:r>
            <a:r>
              <a:rPr lang="sr-Latn-RS" b="1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b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ǫ</a:t>
            </a:r>
            <a:r>
              <a:rPr lang="sr-Latn-RS" b="1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dete</a:t>
            </a:r>
            <a:endParaRPr lang="en-US" b="1" u="sng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ἐὰν οὖν ὁ υἱὸς ὑμᾶς ἐλευθερώσῃ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ὄντως 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ἐλεύθεροι ἔσεσθε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sr-Latn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Jovan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VIII, 36)</a:t>
            </a:r>
          </a:p>
          <a:p>
            <a:pPr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r-Latn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ubo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pl-P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sr-Latn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pl-P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ъ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</a:t>
            </a:r>
            <a:r>
              <a:rPr lang="sr-Latn-R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svobodit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ъ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svobod</a:t>
            </a:r>
            <a:r>
              <a:rPr lang="ru-RU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ъ</a:t>
            </a: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bǫdete</a:t>
            </a:r>
            <a:endParaRPr lang="sr-Latn-RS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0" algn="r">
              <a:buNone/>
            </a:pPr>
            <a:r>
              <a:rPr lang="sr-Latn-RS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Milenković 2017</a:t>
            </a:r>
            <a:endParaRPr lang="en-US" dirty="0" smtClean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2000" smtClean="0"/>
              <a:pPr/>
              <a:t>9</a:t>
            </a:fld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1507</Words>
  <Application>Microsoft Office PowerPoint</Application>
  <PresentationFormat>On-screen Show (4:3)</PresentationFormat>
  <Paragraphs>247</Paragraphs>
  <Slides>56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Aljoša Milenković Filološki fakultet Univerziteta u Beogradu aljosa97milenkovic@gmail.com</vt:lpstr>
      <vt:lpstr>Sadržaj prezentacije</vt:lpstr>
      <vt:lpstr>Uvod</vt:lpstr>
      <vt:lpstr>Dvosmislenost</vt:lpstr>
      <vt:lpstr>Dvosmislenost</vt:lpstr>
      <vt:lpstr>Dvosmislenost</vt:lpstr>
      <vt:lpstr>Dvosmislenost</vt:lpstr>
      <vt:lpstr>Dvosmislenost</vt:lpstr>
      <vt:lpstr>Leksička dvosmislenost</vt:lpstr>
      <vt:lpstr>Leksička dvosmislenost</vt:lpstr>
      <vt:lpstr>Leksička dvosmislenost</vt:lpstr>
      <vt:lpstr>Leksička dvosmislenost</vt:lpstr>
      <vt:lpstr>Leksička dvosmislenost</vt:lpstr>
      <vt:lpstr>Sintaktička dvosmislenost</vt:lpstr>
      <vt:lpstr>Sintaktička dvosmislenost</vt:lpstr>
      <vt:lpstr>Sintaktička dvosmislenost</vt:lpstr>
      <vt:lpstr>Teorijski okvir</vt:lpstr>
      <vt:lpstr>Teorijski okvir</vt:lpstr>
      <vt:lpstr>Prethodna istraživanja</vt:lpstr>
      <vt:lpstr>Prethodna istraživanja</vt:lpstr>
      <vt:lpstr>Prethodna istraživanja</vt:lpstr>
      <vt:lpstr>Prethodna istraživanja</vt:lpstr>
      <vt:lpstr>Analiza građe (1)</vt:lpstr>
      <vt:lpstr>Analiza građe (2)</vt:lpstr>
      <vt:lpstr>Analiza građe (3)</vt:lpstr>
      <vt:lpstr>Analiza građe (3)</vt:lpstr>
      <vt:lpstr>Slide 27</vt:lpstr>
      <vt:lpstr>Analiza građe (3)</vt:lpstr>
      <vt:lpstr>Slide 29</vt:lpstr>
      <vt:lpstr>Analiza građe (4)</vt:lpstr>
      <vt:lpstr>Analiza građe (4)</vt:lpstr>
      <vt:lpstr>Slide 32</vt:lpstr>
      <vt:lpstr>Analiza građe (4)</vt:lpstr>
      <vt:lpstr>Slide 34</vt:lpstr>
      <vt:lpstr>Analiza građe (5)</vt:lpstr>
      <vt:lpstr>Analiza građe (6)</vt:lpstr>
      <vt:lpstr>Analiza građe (6)</vt:lpstr>
      <vt:lpstr>Analiza građe (7)</vt:lpstr>
      <vt:lpstr>Analiza građe (7)</vt:lpstr>
      <vt:lpstr>Slide 40</vt:lpstr>
      <vt:lpstr>Analiza građe (7)</vt:lpstr>
      <vt:lpstr>Slide 42</vt:lpstr>
      <vt:lpstr>Analiza građe (8)</vt:lpstr>
      <vt:lpstr>Analiza građe (8)</vt:lpstr>
      <vt:lpstr>Analiza građe (8)</vt:lpstr>
      <vt:lpstr>Analiza građe (9)</vt:lpstr>
      <vt:lpstr>Analiza građe (9)</vt:lpstr>
      <vt:lpstr>Analiza građe (9)</vt:lpstr>
      <vt:lpstr>Analiza građe (10)</vt:lpstr>
      <vt:lpstr>Analiza građe (10)</vt:lpstr>
      <vt:lpstr>Slide 51</vt:lpstr>
      <vt:lpstr>Analiza građe (10)</vt:lpstr>
      <vt:lpstr>Slide 53</vt:lpstr>
      <vt:lpstr>Zaključak</vt:lpstr>
      <vt:lpstr>Izvori i literatura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Aljoša Milenković Filološki fakultet Univerziteta u Beogradu aljosa97milenkovic@gmail.com</dc:title>
  <dc:creator>Komp</dc:creator>
  <cp:lastModifiedBy>Komp</cp:lastModifiedBy>
  <cp:revision>78</cp:revision>
  <dcterms:created xsi:type="dcterms:W3CDTF">2006-08-16T00:00:00Z</dcterms:created>
  <dcterms:modified xsi:type="dcterms:W3CDTF">2018-10-06T13:18:05Z</dcterms:modified>
</cp:coreProperties>
</file>