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6" r:id="rId2"/>
    <p:sldId id="376" r:id="rId3"/>
    <p:sldId id="388" r:id="rId4"/>
    <p:sldId id="382" r:id="rId5"/>
    <p:sldId id="399" r:id="rId6"/>
    <p:sldId id="389" r:id="rId7"/>
    <p:sldId id="418" r:id="rId8"/>
    <p:sldId id="403" r:id="rId9"/>
    <p:sldId id="404" r:id="rId10"/>
    <p:sldId id="407" r:id="rId11"/>
    <p:sldId id="408" r:id="rId12"/>
    <p:sldId id="411" r:id="rId13"/>
    <p:sldId id="409" r:id="rId14"/>
    <p:sldId id="419" r:id="rId15"/>
    <p:sldId id="410" r:id="rId16"/>
    <p:sldId id="405" r:id="rId17"/>
    <p:sldId id="406" r:id="rId18"/>
    <p:sldId id="412" r:id="rId19"/>
    <p:sldId id="413" r:id="rId20"/>
    <p:sldId id="415" r:id="rId21"/>
    <p:sldId id="414" r:id="rId22"/>
    <p:sldId id="416" r:id="rId23"/>
    <p:sldId id="417" r:id="rId24"/>
    <p:sldId id="386" r:id="rId25"/>
    <p:sldId id="378" r:id="rId26"/>
    <p:sldId id="401" r:id="rId27"/>
    <p:sldId id="379" r:id="rId28"/>
    <p:sldId id="393" r:id="rId29"/>
    <p:sldId id="423" r:id="rId30"/>
    <p:sldId id="420" r:id="rId31"/>
    <p:sldId id="421" r:id="rId32"/>
    <p:sldId id="424" r:id="rId33"/>
    <p:sldId id="426" r:id="rId34"/>
    <p:sldId id="427" r:id="rId35"/>
    <p:sldId id="432" r:id="rId36"/>
    <p:sldId id="433" r:id="rId37"/>
    <p:sldId id="428" r:id="rId38"/>
    <p:sldId id="429" r:id="rId39"/>
    <p:sldId id="430" r:id="rId40"/>
    <p:sldId id="431" r:id="rId41"/>
    <p:sldId id="434" r:id="rId42"/>
    <p:sldId id="435" r:id="rId43"/>
    <p:sldId id="390" r:id="rId44"/>
    <p:sldId id="380" r:id="rId45"/>
    <p:sldId id="381" r:id="rId46"/>
    <p:sldId id="383" r:id="rId47"/>
    <p:sldId id="384" r:id="rId48"/>
    <p:sldId id="398" r:id="rId49"/>
    <p:sldId id="437" r:id="rId50"/>
    <p:sldId id="397" r:id="rId51"/>
    <p:sldId id="392" r:id="rId52"/>
    <p:sldId id="396" r:id="rId53"/>
    <p:sldId id="385" r:id="rId54"/>
    <p:sldId id="436" r:id="rId55"/>
    <p:sldId id="394" r:id="rId56"/>
  </p:sldIdLst>
  <p:sldSz cx="9144000" cy="6858000" type="screen4x3"/>
  <p:notesSz cx="6864350" cy="9998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5" autoAdjust="0"/>
    <p:restoredTop sz="94167" autoAdjust="0"/>
  </p:normalViewPr>
  <p:slideViewPr>
    <p:cSldViewPr>
      <p:cViewPr varScale="1">
        <p:scale>
          <a:sx n="57" d="100"/>
          <a:sy n="57" d="100"/>
        </p:scale>
        <p:origin x="155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211" y="0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436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211" y="9496436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E21F047F-DD23-4999-BA19-4C60928E8EB5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4671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211" y="0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9300"/>
            <a:ext cx="5000625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6" y="4749086"/>
            <a:ext cx="5491480" cy="449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436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211" y="9496436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1944808B-EE94-4BEF-84AC-15E12179F940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778564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sr-Latn-RS"/>
              <a:t>Branko Tošović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4704A-47C0-47AF-BFF0-A3CC1371CAEB}" type="slidenum">
              <a:rPr lang="en-US" altLang="sr-Latn-RS"/>
              <a:pPr/>
              <a:t>1</a:t>
            </a:fld>
            <a:endParaRPr lang="en-US" altLang="sr-Latn-R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sr-Latn-RS"/>
              <a:t>Branko Tošović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44808B-EE94-4BEF-84AC-15E12179F940}" type="slidenum">
              <a:rPr lang="en-US" altLang="sr-Latn-RS" smtClean="0"/>
              <a:pPr/>
              <a:t>14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3565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E7B8BF-577F-42C5-B824-431D21ABC0A0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D2447-B4B5-4F5E-845D-F900A8CF5BD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1293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8092EE-E888-4A3F-BEEB-831921531FD8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CFD65-1E44-4F3B-BF14-C449AB8C73D8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819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012842-A815-4CEC-8521-000469CEBE54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176A6-C9A2-44A6-8ED0-8B44FD5AB84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4561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A6F321-245D-4F1A-BB75-62F81D74F97B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F0C99-933E-4B99-A91F-3FE4F526293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0277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324B89-3B43-47AC-A08E-0E2008BEE7B2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9A4CD-0054-4EAE-94AE-C4A45C2B36F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1925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1CD93B-0304-4CBE-8A22-AE934BBE39ED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4B4-5E01-429D-AD9F-BC57FABE4721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497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590C42-AEF8-45DB-AE7D-B7857024F868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87490-92E0-4134-8715-8A6B91510B5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5003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167C17-4245-462E-99FD-FE7D8E30DA05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0D383-AC2E-4463-9A66-F167D499B0CC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5834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1D27E2-EBFB-448E-80A3-19A07DB2B65A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146B4-9E24-469E-9CD1-F523A6E8A52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064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E0F696-F3C3-46D0-B4FF-9BCA9743A3C8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F3AF3-7938-4A69-8EAC-A9486B24862F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733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AD60B8-E907-4F67-BBB7-4C2FAB50C00D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BC5B-FD94-406A-8E83-397F02E3996B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5574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E51146C7-8264-4A3F-BB45-5536D8B3AEA9}" type="datetime1">
              <a:rPr lang="sr-Latn-CS" altLang="sr-Latn-RS" smtClean="0"/>
              <a:t>11.10.2017.</a:t>
            </a:fld>
            <a:endParaRPr lang="en-U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B6E1E9AD-A573-4CC2-9123-433837555A27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dw.com/ru/&#1087;&#1086;&#1089;&#1084;&#1077;&#1088;&#1090;&#1085;&#1099;&#1081;-&#1088;&#1077;&#1084;&#1073;&#1088;&#1072;&#1085;&#1076;&#1090;-&#1080;&#1083;&#1080;-&#1087;&#1086;&#1087;&#1099;&#1090;&#1082;&#1072;-&#1088;&#1077;&#1080;&#1085;&#1082;&#1072;&#1088;&#1085;&#1072;&#1094;&#1080;&#1080;-&#1082;&#1083;&#1072;&#1089;&#1089;&#1080;&#1082;&#1086;&#1074;/a-1918174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hr.wikipedia.org/wiki/Jasna_Horva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179512" y="1916459"/>
            <a:ext cx="8728521" cy="3960813"/>
          </a:xfrm>
        </p:spPr>
        <p:txBody>
          <a:bodyPr/>
          <a:lstStyle/>
          <a:p>
            <a:r>
              <a:rPr lang="de-DE" sz="6000" b="1" cap="small" err="1">
                <a:solidFill>
                  <a:srgbClr val="FF0000"/>
                </a:solidFill>
                <a:ea typeface="宋体" pitchFamily="2" charset="-122"/>
              </a:rPr>
              <a:t>Omerpaša</a:t>
            </a:r>
            <a:r>
              <a:rPr lang="de-DE" sz="6000" b="1" cap="small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de-DE" sz="6000" b="1" cap="small" err="1">
                <a:solidFill>
                  <a:srgbClr val="FF0000"/>
                </a:solidFill>
                <a:ea typeface="宋体" pitchFamily="2" charset="-122"/>
              </a:rPr>
              <a:t>Latas</a:t>
            </a:r>
            <a:r>
              <a:rPr lang="de-DE" sz="6000" b="1" cap="small">
                <a:solidFill>
                  <a:srgbClr val="FF0000"/>
                </a:solidFill>
                <a:ea typeface="宋体" pitchFamily="2" charset="-122"/>
              </a:rPr>
              <a:t> </a:t>
            </a:r>
            <a:br>
              <a:rPr lang="sr-Latn-RS" sz="6000" b="1" cap="small">
                <a:solidFill>
                  <a:srgbClr val="FF0000"/>
                </a:solidFill>
                <a:ea typeface="宋体" pitchFamily="2" charset="-122"/>
              </a:rPr>
            </a:br>
            <a:r>
              <a:rPr lang="de-DE" sz="6000" b="1" err="1">
                <a:solidFill>
                  <a:srgbClr val="FF0000"/>
                </a:solidFill>
                <a:ea typeface="宋体" pitchFamily="2" charset="-122"/>
              </a:rPr>
              <a:t>kao</a:t>
            </a:r>
            <a:r>
              <a:rPr lang="de-DE" sz="6000" b="1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de-DE" sz="6000" b="1" err="1">
                <a:solidFill>
                  <a:srgbClr val="FF0000"/>
                </a:solidFill>
                <a:ea typeface="宋体" pitchFamily="2" charset="-122"/>
              </a:rPr>
              <a:t>roman</a:t>
            </a:r>
            <a:r>
              <a:rPr lang="de-DE" sz="6000" b="1">
                <a:solidFill>
                  <a:srgbClr val="FF0000"/>
                </a:solidFill>
                <a:ea typeface="宋体" pitchFamily="2" charset="-122"/>
              </a:rPr>
              <a:t> višetačka</a:t>
            </a:r>
            <a:r>
              <a:rPr lang="pl-PL" sz="6000" b="1">
                <a:solidFill>
                  <a:srgbClr val="FF0000"/>
                </a:solidFill>
                <a:ea typeface="宋体" pitchFamily="2" charset="-122"/>
              </a:rPr>
              <a:t>  </a:t>
            </a:r>
            <a:br>
              <a:rPr lang="de-DE" sz="6600" b="1">
                <a:solidFill>
                  <a:srgbClr val="FF0000"/>
                </a:solidFill>
                <a:ea typeface="宋体" pitchFamily="2" charset="-122"/>
              </a:rPr>
            </a:br>
            <a:endParaRPr lang="en-US" altLang="sr-Latn-RS" sz="6600" b="1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152"/>
            <a:ext cx="64008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AT" altLang="sr-Latn-RS" sz="1800" b="1"/>
              <a:t>10. </a:t>
            </a:r>
            <a:r>
              <a:rPr lang="sr-Latn-CS" altLang="sr-Latn-RS" sz="1800" b="1"/>
              <a:t>Međunarodni simpozijum</a:t>
            </a:r>
            <a:endParaRPr lang="bg-BG" altLang="sr-Latn-RS" sz="1800" b="1"/>
          </a:p>
          <a:p>
            <a:pPr>
              <a:lnSpc>
                <a:spcPct val="80000"/>
              </a:lnSpc>
            </a:pPr>
            <a:r>
              <a:rPr lang="de-AT" altLang="zh-CN" sz="1800" b="1">
                <a:ea typeface="宋体" pitchFamily="2" charset="-122"/>
              </a:rPr>
              <a:t>„</a:t>
            </a:r>
            <a:r>
              <a:rPr lang="sr-Latn-CS" sz="1800" b="1"/>
              <a:t>Andrićev</a:t>
            </a:r>
            <a:r>
              <a:rPr lang="de-DE" sz="1800" b="1"/>
              <a:t> </a:t>
            </a:r>
            <a:r>
              <a:rPr lang="de-DE" sz="1800" b="1" err="1"/>
              <a:t>Omerpa</a:t>
            </a:r>
            <a:r>
              <a:rPr lang="sr-Latn-RS" sz="1800" b="1"/>
              <a:t>š</a:t>
            </a:r>
            <a:r>
              <a:rPr lang="de-DE" sz="1800" b="1"/>
              <a:t>a </a:t>
            </a:r>
            <a:r>
              <a:rPr lang="de-DE" sz="1800" b="1" err="1"/>
              <a:t>Latas</a:t>
            </a:r>
            <a:endParaRPr lang="de-AT" altLang="sr-Latn-RS" sz="1800" b="1"/>
          </a:p>
          <a:p>
            <a:pPr>
              <a:lnSpc>
                <a:spcPct val="80000"/>
              </a:lnSpc>
            </a:pPr>
            <a:r>
              <a:rPr lang="hr-HR" altLang="sr-Latn-RS" sz="1800" b="1"/>
              <a:t> (</a:t>
            </a:r>
            <a:r>
              <a:rPr lang="hr-HR" altLang="sr-Latn-RS" sz="1800" b="1" err="1"/>
              <a:t>Grac</a:t>
            </a:r>
            <a:r>
              <a:rPr lang="hr-HR" altLang="sr-Latn-RS" sz="1800" b="1"/>
              <a:t>, 1</a:t>
            </a:r>
            <a:r>
              <a:rPr lang="de-AT" altLang="sr-Latn-RS" sz="1800" b="1"/>
              <a:t>2</a:t>
            </a:r>
            <a:r>
              <a:rPr lang="sr-Latn-CS" altLang="zh-CN" sz="1800" b="1"/>
              <a:t>–14</a:t>
            </a:r>
            <a:r>
              <a:rPr lang="hr-HR" altLang="sr-Latn-RS" sz="1800" b="1"/>
              <a:t>. </a:t>
            </a:r>
            <a:r>
              <a:rPr lang="hr-HR" altLang="sr-Latn-RS" sz="1800" b="1" err="1"/>
              <a:t>obtobar</a:t>
            </a:r>
            <a:r>
              <a:rPr lang="hr-HR" altLang="sr-Latn-RS" sz="1800" b="1"/>
              <a:t> 20</a:t>
            </a:r>
            <a:r>
              <a:rPr lang="de-AT" altLang="sr-Latn-RS" sz="1800" b="1"/>
              <a:t>1</a:t>
            </a:r>
            <a:r>
              <a:rPr lang="sr-Latn-RS" altLang="sr-Latn-RS" sz="1800" b="1"/>
              <a:t>7</a:t>
            </a:r>
            <a:r>
              <a:rPr lang="hr-HR" altLang="sr-Latn-RS" sz="1800" b="1"/>
              <a:t>)</a:t>
            </a:r>
          </a:p>
          <a:p>
            <a:pPr>
              <a:lnSpc>
                <a:spcPct val="80000"/>
              </a:lnSpc>
            </a:pPr>
            <a:r>
              <a:rPr lang="de-AT" altLang="sr-Latn-RS" sz="1800"/>
              <a:t>http://www-gewi.uni-graz.at/gralis/projektarium/Andric/Symposium10.html </a:t>
            </a:r>
            <a:endParaRPr lang="sr-Latn-RS" altLang="sr-Latn-RS" sz="1800"/>
          </a:p>
          <a:p>
            <a:pPr>
              <a:lnSpc>
                <a:spcPct val="80000"/>
              </a:lnSpc>
            </a:pPr>
            <a:endParaRPr lang="de-AT" altLang="sr-Latn-RS" sz="1800" b="1"/>
          </a:p>
          <a:p>
            <a:pPr>
              <a:lnSpc>
                <a:spcPct val="80000"/>
              </a:lnSpc>
            </a:pPr>
            <a:endParaRPr lang="de-AT" altLang="sr-Latn-RS" sz="1800"/>
          </a:p>
          <a:p>
            <a:pPr>
              <a:lnSpc>
                <a:spcPct val="80000"/>
              </a:lnSpc>
            </a:pPr>
            <a:endParaRPr lang="sr-Latn-CS" altLang="sr-Latn-RS" sz="5400" b="1" cap="small">
              <a:solidFill>
                <a:srgbClr val="FF0000"/>
              </a:solidFill>
              <a:latin typeface="+mj-lt"/>
              <a:ea typeface="宋体" pitchFamily="2" charset="-122"/>
              <a:cs typeface="+mj-cs"/>
            </a:endParaRPr>
          </a:p>
        </p:txBody>
      </p:sp>
      <p:sp>
        <p:nvSpPr>
          <p:cNvPr id="2056" name="AutoShape 2"/>
          <p:cNvSpPr>
            <a:spLocks noChangeAspect="1" noChangeArrowheads="1"/>
          </p:cNvSpPr>
          <p:nvPr/>
        </p:nvSpPr>
        <p:spPr bwMode="auto">
          <a:xfrm>
            <a:off x="179388" y="330200"/>
            <a:ext cx="8713787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de-DE" altLang="sr-Latn-RS" sz="2800" b="1" u="none"/>
              <a:t>Branko </a:t>
            </a:r>
            <a:r>
              <a:rPr lang="de-DE" altLang="sr-Latn-RS" sz="2800" b="1" u="none" err="1"/>
              <a:t>Tošović</a:t>
            </a:r>
            <a:r>
              <a:rPr lang="ru-RU" altLang="sr-Latn-RS" sz="3600" b="1" u="none"/>
              <a:t> </a:t>
            </a:r>
            <a:r>
              <a:rPr lang="pl-PL" altLang="sr-Latn-RS" u="none"/>
              <a:t> </a:t>
            </a:r>
            <a:endParaRPr lang="de-DE" altLang="sr-Latn-RS" u="none"/>
          </a:p>
          <a:p>
            <a:pPr algn="l"/>
            <a:r>
              <a:rPr lang="de-DE" altLang="sr-Latn-RS" sz="1400" b="1" u="none"/>
              <a:t>Emer. I</a:t>
            </a:r>
            <a:r>
              <a:rPr lang="pl-PL" altLang="sr-Latn-RS" sz="1400" b="1" u="none"/>
              <a:t>nstitut für Slawistik </a:t>
            </a:r>
            <a:br>
              <a:rPr lang="pl-PL" altLang="sr-Latn-RS" sz="1400" b="1" u="none"/>
            </a:br>
            <a:r>
              <a:rPr lang="pl-PL" altLang="sr-Latn-RS" sz="1400" b="1" u="none"/>
              <a:t>der </a:t>
            </a:r>
            <a:r>
              <a:rPr lang="de-AT" altLang="sr-Latn-RS" sz="1400" b="1" u="none"/>
              <a:t>Karl-Franzens </a:t>
            </a:r>
            <a:r>
              <a:rPr lang="pl-PL" altLang="sr-Latn-RS" sz="1400" b="1" u="none" err="1"/>
              <a:t>Universität</a:t>
            </a:r>
            <a:r>
              <a:rPr lang="pl-PL" altLang="sr-Latn-RS" sz="1400" b="1" u="none"/>
              <a:t> Graz</a:t>
            </a:r>
            <a:br>
              <a:rPr lang="de-AT" altLang="sr-Latn-RS" sz="1400" b="1" u="none"/>
            </a:br>
            <a:r>
              <a:rPr lang="pl-PL" altLang="sr-Latn-RS" sz="1400" b="1" u="none"/>
              <a:t>http://www-gewi.kfunigraz.ac.at/gralis</a:t>
            </a:r>
            <a:br>
              <a:rPr lang="de-AT" altLang="sr-Latn-RS" sz="1400" b="1" u="none"/>
            </a:br>
            <a:r>
              <a:rPr lang="de-DE" altLang="sr-Latn-RS" sz="1400" b="1" u="none"/>
              <a:t>branko.tosovic@uni-graz.at</a:t>
            </a:r>
            <a:br>
              <a:rPr lang="pl-PL" altLang="sr-Latn-RS" sz="1400" b="1" u="none"/>
            </a:br>
            <a:endParaRPr lang="en-US" altLang="sr-Latn-RS" sz="1400" b="1" u="none">
              <a:solidFill>
                <a:srgbClr val="FF0000"/>
              </a:solidFill>
            </a:endParaRPr>
          </a:p>
        </p:txBody>
      </p:sp>
      <p:sp>
        <p:nvSpPr>
          <p:cNvPr id="2" name="AutoShape 13" descr="https://encrypted-tbn2.gstatic.com/images?q=tbn:ANd9GcRsf8EVospN1jfTPoKqYBVHuMi_m31-ze_KcQM6h8fwInoSPzP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sp>
        <p:nvSpPr>
          <p:cNvPr id="4" name="AutoShape 2" descr="data:image/jpeg;base64,/9j/4AAQSkZJRgABAQAAAQABAAD/2wCEAAkGBxQSEhAUEhIUFBUUFhUYFBUVFBcXFRUXFRgXFxYXGBgYHCggGBolHBgVITEiJSkrLi8vFx8zRDMtNyktLisBCgoKDg0OFxAQGjcmICQsLDcwLS03NTIsNC8tLzQ3Ny03LDQvLCwsLi0tLSwsLCwyLSwsLCwsLCwsLCwsLCwsLP/AABEIARIAuAMBIgACEQEDEQH/xAAcAAEAAgMBAQEAAAAAAAAAAAAAAQYEBQcCAwj/xABNEAACAQMCAwMGDAIFCwMFAAABAgMABBESIQUGMQdBURMiYXF0sRQWIzI0NVSBkZSz0lKhQnKCkpMIFSQlQ2JjssHR8DPC4URTg6LD/8QAGAEBAQEBAQAAAAAAAAAAAAAAAAEDAgT/xAAvEQACAgEDAgMHAwUAAAAAAAAAAQIRAwQSITFBE3GBMlFhkbHB0SKh8BQjM0JS/9oADAMBAAIRAxEAPwC8dnfLto/DLBntbd2aCMszQozEkbkkjc1YvivZfYrX/Aj/AG1gdmn1Vw72eP3VZqA1HxXsvsVr+Xj/AG0+K9l9itfy8f7a29RQGp+K1l9itfy8f7afFey+xWv5eP8AbW3pQGo+K9l9itf8CP8AbT4rWX2K1/Lx/trb0oDT/Fay+xWv+BH+2p+K1l9itf8AAj/bW3pQGo+K9l9itfy8f7afFey+xWv5eP8AbW3pQGo+K9l9itf8CP8AbT4r2X2K1/Lx/trb0oDU/Fey+xWv5eP9tR8WLL7Fa/l4v21t6wuLcOS4iaOTVpbG6O8bAg5BDIQRv6aAxfixZfYrX8vH+2o+LFl9itvy8f7a5f2KRPctdPNPPIY8oNc8jgo4GRhmIHrG/prC4rw42XHIIJZ7g2k+loQ08pCFtsbtvpcY3zs60JZ134sWX2K1/Lx/tqfixZfYrX8vH+2qlzjwVbjiFnGhkDaGe4ZZXAcZVIldVYA5xK3T/Zkd9V/mPjE17xVeFxSulvAAJdLaWmcBSdTLjzBqUYGOjeIwFnS15asT0s7X/Ai/bXo8r2X2K1/Lx/tqh878nLY2r3lhJJbz22HYo2EkQEawyDzTsSRkHpirf2f8yf5ws4piAsnzZVHQOuxx6D1FBZ8OaOW7RLK8ZLS3UrbzEFYIwQRGxBBC7GlbTm/6BfezT/ptShTA7NPqrh3s8fuqzVWezT6q4d7PH7qs1AKUpQClKUApSlAKUpQClKUApSlAK8ueteqxOJ2InjaNmdQw6xuyMPUykEfjQHJ/8n3pf/1xW57c+BGaxW5jHyto2sEdRG2A+/oOlv7NbzlnkKCwk8pbvKuRh0LsUf1qTjO2x61Z760WaOSOQakkVkceKsCGH4E0IUfszu2vfKXsi4Z1RR6BGugfifKN/wDkqoLAbLmhjKNKXTFomPzW8oq9/oZWX8PEV1vl7gsdnCkMQOhNlzucdAM9+2K8cxcuW99GI7mIOAco24dG/iRhup9VAaPtZ4gkPCr3WQDInkkHezSEKAPHG59QNa7sT4W8Fh54IMjlsHuzk+4j8K2A7PrbUjTSTTeT+Z5eVpNP9XWxx6wM1b7eFUUKoAUDAA7hQprObvoN97NP+m1TUc3fQb72af8ATapoDX9mn1Vw72eP3VZqrPZp9VcO9nj91WagFKUoBSlKAUpSgFY3Eb5II5JZWCRxqWdj0AHU7Vk1Q+1gPPBFYxH5S6Zj/YhAbf0GQxL6mNAXaC4V0V1IZWUMrDoVIyCPurUWXN9lNKIY7qJpSSBGG8/I3Iwe/Y7VUewvjvlrE2758pasUweoQ7rt3Y3X+zWl7SuUXvOJSm1Oi4jtraVMebrYSXIO/c/mJhv92gOu316kKNJI2lF+c2Ccd3dWlj53sWieYXUZiUhS/naSxzgKcecdjsM9Kr/Zhz58NU2115l7DlXVvNMoTYsB3MOjL9/Q1lcgWyfBLlQo82W5Tcf0VkkGPVtQGRF2l8PcEpNI6jYsltOyA+lhHgVvuCcdgvI/KW0ySpnBKHOk9cMOqn0GuVf5O0atDd5AOJBjIzjzEqeaZBwvj9rLbgIl4qieNdlfLFGOBtnOhvWD4mhDoPEuerKCUwyyssvdH5GYs3XdQE84bHcZG1euBc72d5I0MM3yozmKRHjk264WQAn7q5x2vTqnF+FOQSBHk6VLHGtuiqCT17ga13FLscU41BLw9GVbYRh5NOhmZGY/MOGA30bgdDn0inV+YOd7SxcJdNJGT80+QlZG78K6qVY+gHNbLh/GopofLqxWPBJMimMqF6lg+Co798bVzj/KA+j8P8fhH/8ANs1i9tHEWj4ZYwodK3DfKY71jUNg+tip/s0B9+buY7O9mtJQ1xJb2ruxMds7RtICPlNRxqVQpxgEZOe6uj8t8cgvYEntn1xtkAkEMCpwQwO4NYnJXCkgs7dUUDKLnbuxt/Ks7hHA4bYzGBdAlfWyj5oc/OKjuz4DagPlzf8AQb72af8ATapqObvoN97NP+m1TQGv7NPqrh3s8fuqzVWezX6q4d7PH7qs1AKUpQCoqaUBAqaUoDzK4UEkgADJJ2AA6k+iuWsLXjHFJh5cMtvGqQ+TlKswHnySIVYFlLOq5/4VdTIrFTh0YbUI1DfxY3/GgOG8C4hBwnjsqxzq1nMCrya9SxsRnDv4q4YHPcwq7JzLatxzK3MLK9rDGrCRSrSiW4+TDA4Leeu3XcVe5uGROctEjHxKg15bhEJxmJNum3T1UBz/ALUORHlYcQ4flLyIhmCbGXSNiP8AiAbf7w2PdXns15hVeGTXFywTVLMWwrfPkeRiAoBPUnaunAV8Y7NF16UUazl8DAY+JoDhnYhzBBZLdJdM0RYqylo3w2wBGQDgjT09NZt3E/GeMQzxxyJbW6qsZkUoXwSxfSdwuT3+A8a7J/m+L/7Sf3RX1ht1QYVVX1AD3UBxLtTvEbi3D3TWyW66ZmWN2VCHbIJC4PpxX05qD8P4pa8Ts0aS3ulBlEasQchRJsBtldLjPeGrtMlsjHLIpPiVBP8AOnwdcadC6f4dIx49KA49208US7gsRbLLLiXyhKwylQpQgZOnGrf5vUVvObuXhxfhMHwY/Kw4aIMChLAFHjIYAqT6e8DurogtE/gT+6P+1e44lX5qgeoAUBz7lvn+GKzjju47iK5hQJJD8HlLMy7ZQhSGBx47Zrb9n/ME96lxJPEYh5U+SQjDLHgBVbxbYkn/AHqtElsjfORT61B99e0QAYAAHgBigNVzd9BvvZp/02qajm/6Df8As0/6bVNAa/s0+quHezx+6rNVZ7NPqrh3s8fuqzUApSlAKUpQClKUApSlAKUpQClKUApSlAKUpQClKUApSlAajm/6DfezT/ptU1HN30G+9mn/AE2qaA1/Zp9VcO9nj91Waqz2afVXDvZ4/dVmoBSlKAUpSgFKUoBSlKAUpSgFKUoBSlKAUpSgFKUoBSlKA1HN30G+9mn/AE2qajm76DfezT/ptU0Br+zT6q4d7PH7qs1Vns0+quHezx+6rNQClKUApUYqaAUpSgFKUoBSlKAUpSgFKUoBSlKAUpSgFKUoDUc3fQb72af9Nqmo5u+g33s0/wCm1TQGu7NT/qrh3s8fuqy5ql8peU/zHZ+Sz5Q2qBMdQSMA/dnP3V8uIXl7DbNNLcImANKiMamJ2Ubg7mtceJ5KSfLdGWTLsu0XnNM1RuX7q8ubWV2nKMN43CJvgfNI04K/zqeRea3mYwXLfKHdGIALDqVONs46eIrR6SdTad7etGa1Ubimq3dC8ZpmqrxxZ1u7dYrh1SXUShC6QUKbZ05wc9KyOeuINBaOUYrIxVFI2IJOWI9ShjWccLlKMU/aO3l2xlJroWImmqtTy/ffCbWNySGZcMV2IboceBqnWl9Ot7NC93J5OHUSz4xpUajqwN9q6hp5S3q+YnMtQo7XXtHR80zVK5fjuXkaZriQQoSQshySu+zbDJxufAn0VicOup+JTSkTPDCnzQjFTjuJx1Y/gKv9P1e7hdX9h4/RVy+h0DVQmqZw7iUlvdGyuJGkVx8lKT5/nZwCfuIz6K1TGeLiK27XM2glTGWdjkHcZ387cEb+FdLSS557X5o4eqSrjvXkzpGqmaqHELSRr5EjnmUaQ8g8oxUE6ui5wBhenTetVZLKOItALibQhyuqRm2ChsEE4PXvrmODcm76Kzp52pJNdXR0UVNQtTXnPSKUpQClKUApSlAajm76DfezT/ptU1HN30G+9mn/AE2qaA13Zt9VcO9nj91VjnW9a7u47WPdIyNWO+Q4z+AOPvNbvk2WROCWbRJrkFqmhRjc4261XOU45bZ2lltZ5XOSCAPnHqSWPr/GvdpEoxll7rhL4vv6Hi1VylGHZ9fwdFs7FYYBGvcpz6Tjc1QbzgZezt7uDImhUFtPVlUdfWvuyK2vCuKXTSXcstvLpK+ZEANguwwWIB6knHj37VsuRpW+DiGSN0eMYOtcBhsMqe8VISnge5O+VfxLNRzLa1XBreHceF23D32DqzrIPAkJuPQcZr3zxdr5WGN1dkCOzhBk5fzB3/wiT8axJ+W2tuIRSwoTC7ZIXpG2d1PgD3fh4Vs+EvK17LJNbyIGGEJwwXSAMEjb+I+HnVpPw4z34+lX8ee3ocQ8SUNk+t/T8mv7Lr3zZ4T1UhgD6dj/ADqt8wiT4bemPqraiMZ81QpO3eB1xW8iguIeIS3C2smhydSrgncDJyNuu9eOHw3Av3uZLWQJISCAM4BXT4b9B/OvVHLCGWeVVzFcX34tHmeOUscMdPh9fmWLh1+txw6QxDS3knUqOquFOf8Avn01q+yveKb+svurG5etLi0upcW0nweRiCg87QM7EEbHHTburNtuHTcOmmaGIzwS7hVOGjPhjvH/AMV5prGo5McX1pr8eZvFzcoZJLpaf5Ndz4xF/a6fnBUP/wC7YrL7Rrco1pdL1RtLf8y/+4ffXrhnB5rq8+FXCaFXGlTnYL81RnrvuTVl5o4abi2ljABYjKZ/iU5H/npqLURhPEuyVP16h4JShkfdu16Gv5Zk8vLPcdzkBfUAF/8AZn+1Wlsz/rmX1n9MVZOU+HmC1RWXDbkg+PQD8BVctbC6W/a5a3yrMchWzgadORnGfHpWcJQvLzxVL5o0yRl/a478l/FTUKamvEe0UpSgFKUoBSlKA1HN30G+9mn/AE2qajm76DfezT/ptU0Bruzb6q4d7PH7qstVTkFGbg9gEcoxto8OACVOOuGGDWh4Rxq/uHnjW4QNFr/2SYbQSPA9cVtiwPJFyTSr3/ExyZlBpNdTpNM1S+Dc7BrOWaYASRYBC7By2y4z0ycVj8JPELtGnW58jv5iBEKf1d1Jx3ZJrt6WcW97qnXqcrUxlW3niy+Uqs8scea8iljc+SuI8q+nGx6a1DZHXuOdxVa4ZfX1xLcRLeMph14OiLDaCRuNHeaLSSuSk6r7keqjUWld3+x0ulU/lTjkt9BIjSGOZMfKIF3HccMCvoIxWp5fv727klT4WyGMncRxYODjpoo9JJb9zS29QtTF7aXtdDo1RVT4et4JJ4JJy2UDxT6E2wVyB5uk9/UHGa0fLLXV3JOjXkqmMncHrg46DAqLT3GUtypV+4eopxW3r9jpNTiqny9xqVbh7O6YNIv/AKcmMeUXGRkDvxVtrLJjeN0zXHkWRWiMUxU0rg0FKVrePcbgs4XmuJBHGvedySeiqBuzHwFAbGma4FzT24Tu5WwRYoxnz5VDSN6dOdKj15qpz9qXFW3N649CxxKP5JUsln6pzU1+Tm7SOJn/AOum+7QPctfSHtN4ovS+k+9Ym/5kNLFn6tpX5t4V218RiK+V8lcL3hkEbH1NHgA/2T6q7FyR2h2vE8rEWjmUZaGTAbHeVI2cD0dNsgVSm55u+g33s0/6bVNRzcf9BvvZp/02pQGv7Nvqrh3s8fuqlcJknS54h8GjEj6pRgnGAXPnDxI8NquXZ7Jp4Rw84LYtozhRknC9B6arfKszR308kkUirM8mCVyF1MSNRB2+6vbpZbceR+XD8zx6iNzh6/Q03EOCS21gWkBXXKgIPXAVtz9+K6Zyhj4HBj+H/qa+3H+Ei6t5IWONQ2P8LA5U/jVW4TxmWxhNvNbyNIhIjK4Mbg9DqJ2rvJleow8+0pN/P8HEMawZenFL9jA5abTxe5C9C8oP4k++tVb3U8UvEng05DTayRkqvlDkjfqKs3JXBpIzNdTIS76mVQPOYscnGcekDPjWt5ZjZLu4M0EgjuDIpOMhfKEnDY/Dbxr1ePDdkfDpRXnXU8/gy2wXS3L0s3PZrw9VgaUNqL7Efw6eoPpqvcqGf4Rdi20atUmdY2A1nfqK2HLJn4fJPE8Erxk+YVAO4OAdzjBGKxOWZJraeeRrWZhIWwFA21Nnv2rObp5mmndVf87HUefCtNVdlu5KL/BgJPnKSpHhgAVX+zr6Te/1n/5zWTZ8VuZLp5Pg0iqsZ0x7Atjc5Y4GSdP92tVy2bq1lnkNpI4l1bDIwS2rrjcVlGH6MqbVuu6+RrKX68bp0r7GTzM2OLW5XriLP95v+ldGqhcD4NPPdm6uU0AEFV37hhVGe4bHNX2vPqZp7Ir/AFSRvpotKUn3dilKV5j0mp5h4qYI/k08pM+VhjzpDMFLnU39FQFJJ9GOpFfnLmW3v7m5LX/lXIVn0aXCR5Z1SJVVW0ElNO2c/wARIr9KyyB5THozpQMXI83zyV0jxOAc7948axIuEB0UTKCVJPXUXyGXz205ONb4oD8yWPKVw6LMsWYtSBZUOoLqGpWYDOwypJPTp37aS7s5TmQqzKxdtYXY6SDIdhtgsM9wJxX65vuCRm3kgSKNUfOUA0odTamzpHec1y3mTs9vVtJIIPJvBEWa3jXPlcszM2dW2507ZwMnYGoQ4RU5qxcT5Lu4ComiCal1Al1xjGTk+jIz6xVddcbVCEVl8P4jJAyvC5jkVwyuvzgVBAwfvPrzWJRlIxkY7/u8aoO8ctdqQv7O9troKlz8Fn0MuyTYjbIA/ov6O/u8KVwdGIOQcHxGxpVOj9cdmv1Vw32eP3VZsVU+z9WPCOHhG0sbZNLEasHTscd/qrScO49xCaaeBZIdURcZMWAdBI/i2zW2LA8ik01x1sxyZlBpNdTpFQRVBtOapp7OeRSkc9uGaQadSuqjO2T5tbPk3iVzdRO8jpg5ClVwVYd+O8b9/hXU9NOEXKXZ0cw1EZtKPdWWumKos3Eb3ReDWGaN1jUhMEecDrOO7TnP/wA1g8W4/wARt2gWRoQZQSPk8kYx187011DSym6Ul/FZJ6lRVtM6RTFVLgN1eC7Md0VIaJWXSuF2LdP97x9Qr58V5kaLiUMIPyZUK47tTnIPrA0/3q4WnlKTjHni+Dp54qKlLjmi44qagVNYG4pSlAKUr5SZyuMYz52fDB6ffigPpipqBU0AqDU14lfAJ93WgOSdrnE5LfU0I0rsh1BiGLaC2jA0/NUZz0++uAsd67r29TOnk2R8Bo8PHsTuw0vjO2BqXIG+oiuEE1CMZr1c3DOdTszHAGWJJwOgye6vFRQHmoqaiqU/XnZt9VcN9nj91U3h88sV/fmCLyr65MLnHVm39OPCrh2dvp4Tw87nFtGcAZOy52A6mqvy9d6OJTyukiJK7aSyEY1E/O/h7q9ukdQy8Xwvqjx6lXPH5sngnBZYbLiMkqlS1vKMEYJOkknHhW/7MT/oh/rn3CrJxO18tDNGdvKRumf6ykf9aovKvFjw9ZLe5ikVw2V0rqVvUeld+JLPhn/1uTr4HGxYcsfdVFl4F9J4gP8AiL/yL/3qv9pg+WsT/X96VYOVY3JnmddPlm1AfyA9OBpGe8g1V+f5JJZ4QsEuIdWWwMPqK7rg9PN78VNL/n9H9C6i/B9V9ToceNKn0D3VyDmG8WRpJQWEnl2ZfNOCmSqHV0+asX866NfcVPwPykUcjMyaQAACjYxlsnbB8M1pUgU8MdBBIX0lSukB1I+YTkjIGF6b1NHNYpbmu9fkaqPiR2r3WWzg12JoYpB/SUH7++s6qd2e3DrF5CWN0ZSSpZTpZT3A+Iq415s0FDJKK956sMt0E2KUpWRoKUqM0BNKjVUFh40B6qDQmtDzRzhaWC6riZVO2I186Vs+CDfHp6UBzH/KC4WCkFzpk16jGSSugIMkbA5679D17q4fLGRjIIyMjI6jxFdm5v7aopojHbWpLFtnuVVlAB6iME5JHiRiuR8U4lJcyF5CCx2AVQoAyTgDw3NQhg0rKSxYp5QjSm+GbIDEf0U/iPq6d+KxDVANKilCn697NR/qrh3s8fuqx6B4VXOzX6q4d7PH7qstANNeWiB6gH1jNe6UBAFNNTSgPOmpxU0oCAKmlKAUpSgFc3595ytWAgt+IyxXKS/NtIjPKxUMDFp+adz49Vro0gyMVyPsu5RXhvFL+CTDuIY3tZCoyYSzByPBgSitj3GgOXX3O/Eo53Pw24EiF4/PVVdVDZCsuCAc9R6Mb1a+Uu2CYSQLxFtcSuzGVIxrPmMqqyrgFQxByBnzR1rxzNyGsvEeKiR5YiCs8RSESo6TtgMQp1KA4cE4wMZJHf8ALhfZ3DI9nhLvQ9zEjPMios0fyjSMIx50S4j0qSxJ1ZxUIWjnjtohETR8P1SSOGUyspRYht5wDDLnrjpjFc9k4hbvZPM0cSSCQqmoC4uJ5FRDmV5snyYDZJGkdAFODVh7eeF2Vq9nHa28cMrB2k8moUFNgmVG2cht/Qa0/Ypy7De3zi4jEiRRFwjbqW1Kq6h/SAyTj1UBQZ8HBXO4y2wAB78Ad1eIX0sDgHBBwwyD6CO8V3btP5Qk1S3cVrYqVbznZnyyYwZGib5LIznJB+b6K5byzyobsXErzJDb2+80zHYk5KpGP6TNjYerxFAaG7vnlbVIxY4wM4AAHQKBso9AwKxyten26eA/HG/868aqoPNKkmlCn687Nfqrh3s8fuqzVWezX6q4d7PH7qs1AKUpQClKUApSlAKUpQClKUAqv80cHeQw3FsVW6tiTFq2WRG2kgc9yuAN+4hT3VYKUBQJeY7eaZJPLfAbqFHSZbkKuhHKZRlZgJMsAUdcr5r+Ne+X+LRXN1HDHdfDHhZri4nRQIQSjQRxIASF+fqwCfmHck1buLcIguUKXEMcq/wuoYfdnoaxLM2ln/o8SxQ4jaXycagYRSoZ20jbdhueu/hQHA+3y0dOKa2csskMZjz/AEAuVKD0Zyf7Rqu9nXwgcQtvgciRzEnSZWIjYYJKPjcg9MDJ3FWLtw5ogvbuJLdg62yujOOjMxBIXxA09ehzVB4RxJ7aaKeIgPEwdMjIyviO8d331CHaeduGXbStO3BXmcgE/wCnNNahgNORAoUnbuOAfDrXG+KXM4MsM2pPlWkeHGhVkbGTo6DbAHgK/R/EuaTdcHN3BmNnjBCDBYlTiVB0OBvuN8DNfma+unkctI5dthqO5ONhQGMag1NQRVKRSlKA/XvZr9VcO9nj91Waqz2afVXDvZ4/dVlzQE0pSgFKUoBSlKAUpSgFKUoBSlKAg1RuzuV55+L3MoOTdtbx56CK281QOnezffV5NVHjl7O9/bWlrOtvhHuJyYVk8oisihMEjAJZsnIPm0Bjc9ciQcSuLbyyuumKfMseFbIaHQGYg5G8mBjx9NcL525G+ATyR/CIyoyULAqxGnUAcZ87dR6z4V3a9tuLIZGHEbHzhhEktWRFx1KnypbPr1VxztG5Ski8pdXHE7SeZ21PGuFcnAHmqu3RR3DpUIaD/Ppt7ZIIpAxDFmGzxNqUg5DAYI1HGN8k77CtYnAbiS2kvEjLwI5WR1IPk280+cucgecN8Y3rVk11Lh/E7ZOV7iNSpmefEqEkMGdxpYeICKvo2NAcrNDUmoIFUp5pSlAfr3s1P+quHezx+6six4mpuLrMymILAUOpSoL+UyAR44FYfZ5GG4RYKejWyA+orivunKq7fKvlREFOldjCGVDjG/muQf8ApXcdtOzOe61RtTxaAHT5aLOM41rnGxzjPgR+Ir5LxuIyFAw2jEmrI0lSSOueuxrEl5ZjYSDJGoQgYCjQYCChUYx1HTpXp+XVOSJHUlNDFAq588uDsNjknp1zVrGS8nuNva3CyKGRgynoQcg91fWsPhVgII9CksNTtk4z57FyNh4k1mVw6vg0V1yKUpUKKUpQClKUApStbxvj1vZpruZo4l7tbYJ9Cr1Y+gUBsq0fGOHqs8N6qkyQI6MFO7wyEFh6dJAcD0EdTXMuau3NVythBr2/9abKqD6IxufvI9Vcn5g5vvb0n4TcyOp/2YOmMf2FwPxzUsln6P5v5HTiM1tOZijQBwqmNJomD46xyZXu8N9vAVRb7sJhUZF+yk5OXiTTgDLbBhjbetVyJ2ym1t1gu4Xn8nhYpEK6tAwArhupHcc77D018+0PtIv0kEAga0YR4ZpEUyuJME6CMqF6rkZz6DsKDnfNPBRZ3EsAlWXQxGpe/GNyM+b1rUE/+f8Anqr3NKzlmYlmJySTkknvNeCKgIoaVBqlIpSlAdA4bzBdRwQKl1cIqooCrNIqgY6ABsAVljma9+23X5iT91KUA+M179tuvzEn7qfGa9+2XX5iT91KUA+M179tuvzEn7qfGa9+23X5iT91KUA+M179tuvzEn7qfGa9+23X5iT91KUA+M179tuvzEn7qfGa9+23X5iT91KUA+M179tuvzEn7qfGa9+23X5iT91KUB5k5mvcN/pt10+0SfuqgXl/LOxeaWSV8fOkdnb8WJNKUB8KE0pUITEd19Y94qy84cQlmWEzSySlS4UyOz6QcZA1E4pSqUrFKUoQg1FKUKKUpQ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4D97C-4589-4688-89E3-8E123E387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Reinkarnacija </a:t>
            </a:r>
            <a:br>
              <a:rPr lang="sr-Latn-RS" b="1" dirty="0"/>
            </a:br>
            <a:r>
              <a:rPr lang="sr-Latn-RS" b="1" dirty="0" err="1"/>
              <a:t>umjetničkih</a:t>
            </a:r>
            <a:r>
              <a:rPr lang="sr-Latn-RS" b="1" dirty="0"/>
              <a:t> </a:t>
            </a:r>
            <a:r>
              <a:rPr lang="sr-Latn-RS" b="1" dirty="0" err="1"/>
              <a:t>djela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3C59DD-25C4-42DA-B472-8C922B286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Nova tehnologija</a:t>
            </a:r>
          </a:p>
          <a:p>
            <a:r>
              <a:rPr lang="sr-Latn-RS" dirty="0"/>
              <a:t>Dopisivanje nezavršenih romana</a:t>
            </a:r>
          </a:p>
          <a:p>
            <a:r>
              <a:rPr lang="sr-Latn-RS" dirty="0"/>
              <a:t>Izrada novih slika preminulih </a:t>
            </a:r>
            <a:r>
              <a:rPr lang="sr-Latn-RS" dirty="0" err="1"/>
              <a:t>umjetnika</a:t>
            </a:r>
            <a:endParaRPr lang="sr-Latn-RS" dirty="0"/>
          </a:p>
          <a:p>
            <a:r>
              <a:rPr lang="sr-Latn-RS" dirty="0"/>
              <a:t>Snimanje filmova sa davno umrlim </a:t>
            </a:r>
            <a:r>
              <a:rPr lang="sr-Latn-RS" dirty="0" err="1"/>
              <a:t>zvijezdama</a:t>
            </a:r>
            <a:endParaRPr lang="sr-Latn-RS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BC7CCE9-ED36-47E9-8354-F8CB235A2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1130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C3AD8-1E1E-442B-A240-07C72EFD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BE461D-A795-4793-8C32-DCB67190F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Reinkarnacija </a:t>
            </a:r>
            <a:r>
              <a:rPr lang="sr-Latn-RS" dirty="0" err="1"/>
              <a:t>Rembrantovih</a:t>
            </a:r>
            <a:r>
              <a:rPr lang="sr-Latn-RS" dirty="0"/>
              <a:t> slika</a:t>
            </a:r>
          </a:p>
          <a:p>
            <a:r>
              <a:rPr lang="sr-Latn-RS" dirty="0"/>
              <a:t>Projekat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Next</a:t>
            </a:r>
            <a:r>
              <a:rPr lang="ru-RU" dirty="0"/>
              <a:t> </a:t>
            </a:r>
            <a:r>
              <a:rPr lang="ru-RU" dirty="0" err="1"/>
              <a:t>Rembrandt</a:t>
            </a:r>
            <a:r>
              <a:rPr lang="ru-RU" dirty="0"/>
              <a:t> (</a:t>
            </a:r>
            <a:r>
              <a:rPr lang="sr-Latn-RS" dirty="0"/>
              <a:t>Sljedeći Rembrant</a:t>
            </a:r>
            <a:r>
              <a:rPr lang="ru-RU" dirty="0"/>
              <a:t>)</a:t>
            </a:r>
            <a:r>
              <a:rPr lang="sr-Latn-RS" dirty="0"/>
              <a:t> </a:t>
            </a:r>
          </a:p>
          <a:p>
            <a:r>
              <a:rPr lang="sr-Latn-RS" dirty="0"/>
              <a:t>Muzeji Amsterdama i Haga, Tehnološki univerzitet u Delftu, kompanija Microsoft </a:t>
            </a:r>
          </a:p>
          <a:p>
            <a:r>
              <a:rPr lang="sr-Latn-RS" dirty="0"/>
              <a:t>Izrada: pola godine</a:t>
            </a:r>
          </a:p>
          <a:p>
            <a:r>
              <a:rPr lang="sr-Latn-RS" dirty="0"/>
              <a:t>Baza podataka: 346 originalnih </a:t>
            </a:r>
            <a:r>
              <a:rPr lang="sr-Latn-RS" dirty="0" err="1"/>
              <a:t>djela</a:t>
            </a:r>
            <a:endParaRPr lang="sr-Latn-RS" dirty="0"/>
          </a:p>
          <a:p>
            <a:r>
              <a:rPr lang="sr-Latn-RS" dirty="0"/>
              <a:t>Obim: 15 terabajta, 148 miliona piksela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de-DE" sz="1600" dirty="0"/>
              <a:t>http://www.dw.com/ru/</a:t>
            </a:r>
            <a:r>
              <a:rPr lang="sr-Cyrl-BA" sz="1600" dirty="0" err="1"/>
              <a:t>посмертный</a:t>
            </a:r>
            <a:r>
              <a:rPr lang="sr-Cyrl-BA" sz="1600" dirty="0"/>
              <a:t>-</a:t>
            </a:r>
            <a:r>
              <a:rPr lang="sr-Cyrl-BA" sz="1600" dirty="0" err="1"/>
              <a:t>рембрандт</a:t>
            </a:r>
            <a:r>
              <a:rPr lang="sr-Cyrl-BA" sz="1600" dirty="0"/>
              <a:t>-или-</a:t>
            </a:r>
            <a:r>
              <a:rPr lang="sr-Cyrl-BA" sz="1600" dirty="0" err="1"/>
              <a:t>попытка</a:t>
            </a:r>
            <a:r>
              <a:rPr lang="sr-Cyrl-BA" sz="1600" dirty="0"/>
              <a:t>-</a:t>
            </a:r>
            <a:r>
              <a:rPr lang="sr-Cyrl-BA" sz="1600" dirty="0" err="1"/>
              <a:t>реинкарнации-классиков</a:t>
            </a:r>
            <a:r>
              <a:rPr lang="sr-Cyrl-BA" sz="1600" dirty="0"/>
              <a:t>/</a:t>
            </a:r>
            <a:r>
              <a:rPr lang="de-DE" sz="1600" dirty="0"/>
              <a:t>a-19181740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84EBE6E-26BD-473D-89DB-D4A8B4A3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8201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151FE6-2C6F-4523-A6CF-35A12048E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Inhaltsplatzhalter 5">
            <a:hlinkClick r:id="rId2"/>
            <a:extLst>
              <a:ext uri="{FF2B5EF4-FFF2-40B4-BE49-F238E27FC236}">
                <a16:creationId xmlns:a16="http://schemas.microsoft.com/office/drawing/2014/main" id="{ADD86FC2-4CCE-4A5E-8062-E257DE33B5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98" y="1436862"/>
            <a:ext cx="8198502" cy="4614585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64D985-E950-42B1-AAB0-B12A7F59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98334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FFA74-759B-4475-8DFB-AD3A5085D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ED439D-1415-4CBE-810D-BF46B1BD5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Algoritam za izradu slika tipičnih za Rembranta:</a:t>
            </a:r>
          </a:p>
          <a:p>
            <a:pPr marL="0" indent="0">
              <a:buNone/>
            </a:pPr>
            <a:r>
              <a:rPr lang="sr-Latn-RS" dirty="0"/>
              <a:t>	muškarac srednjih godina </a:t>
            </a:r>
          </a:p>
          <a:p>
            <a:pPr marL="0" indent="981075">
              <a:buNone/>
            </a:pPr>
            <a:r>
              <a:rPr lang="sr-Latn-RS" dirty="0"/>
              <a:t>brkovi</a:t>
            </a:r>
          </a:p>
          <a:p>
            <a:pPr marL="0" indent="981075">
              <a:buNone/>
            </a:pPr>
            <a:r>
              <a:rPr lang="sr-Latn-RS" dirty="0"/>
              <a:t>široki šešir</a:t>
            </a:r>
          </a:p>
          <a:p>
            <a:pPr marL="0" indent="981075">
              <a:buNone/>
            </a:pPr>
            <a:r>
              <a:rPr lang="sr-Latn-RS" dirty="0"/>
              <a:t>tamni kaput sa bijelim okovratnikom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B92A2F-9231-498F-8FC1-0BB5C132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105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5C991-7753-4C86-9A16-5E539027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A93B15-FFD6-4DE4-9695-D3A18D5CE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Tehnika: trodimenzionalni štampač nanosi 13 slojeva boje da bi se dobila predstava o živopisnom platnu.</a:t>
            </a:r>
          </a:p>
          <a:p>
            <a:r>
              <a:rPr lang="sr-Latn-RS" dirty="0"/>
              <a:t>Nedostaje: </a:t>
            </a:r>
          </a:p>
          <a:p>
            <a:pPr marL="357188" indent="0">
              <a:buNone/>
            </a:pPr>
            <a:r>
              <a:rPr lang="sr-Latn-RS" dirty="0"/>
              <a:t>oduhovljenost pogleda i bljesak života u očima.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9B1E6B-477E-4A8E-A102-1AFFDB59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85495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55E722-DE1E-43ED-ADA0-FA952857F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424A28-5D8F-4F63-8C75-9B5E4B993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/>
              <a:t>Pisati šekspirovski (kao Šekspir, imitirajući ga) – kompjuterska realnost</a:t>
            </a:r>
          </a:p>
          <a:p>
            <a:endParaRPr lang="sr-Latn-RS"/>
          </a:p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8859000-C0D8-405F-BAC5-4D9D1F919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12698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C977D2-77A7-40DD-AFAF-D2A842C45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Dovršavanje </a:t>
            </a:r>
            <a:br>
              <a:rPr lang="sr-Latn-RS" b="1" dirty="0"/>
            </a:br>
            <a:r>
              <a:rPr lang="sr-Latn-RS" b="1" dirty="0"/>
              <a:t>književnih </a:t>
            </a:r>
            <a:r>
              <a:rPr lang="sr-Latn-RS" b="1" dirty="0" err="1"/>
              <a:t>djela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03EC60-2CED-4BBC-96B9-C6EAECA38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/>
              <a:t>„</a:t>
            </a:r>
            <a:r>
              <a:rPr lang="de-DE" sz="2800" dirty="0"/>
              <a:t>Roman </a:t>
            </a:r>
            <a:r>
              <a:rPr lang="de-DE" sz="2800" cap="small" dirty="0" err="1"/>
              <a:t>Alikvot</a:t>
            </a:r>
            <a:r>
              <a:rPr lang="de-DE" sz="2800" dirty="0"/>
              <a:t> </a:t>
            </a:r>
            <a:r>
              <a:rPr lang="de-DE" sz="2800" dirty="0" err="1"/>
              <a:t>izgrađen</a:t>
            </a:r>
            <a:r>
              <a:rPr lang="de-DE" sz="2800" dirty="0"/>
              <a:t> je na </a:t>
            </a:r>
            <a:r>
              <a:rPr lang="de-DE" sz="2800" dirty="0" err="1"/>
              <a:t>studiji</a:t>
            </a:r>
            <a:r>
              <a:rPr lang="de-DE" sz="2800" dirty="0"/>
              <a:t> Vladimira </a:t>
            </a:r>
            <a:r>
              <a:rPr lang="de-DE" sz="2800" dirty="0" err="1"/>
              <a:t>Mažuranića</a:t>
            </a:r>
            <a:r>
              <a:rPr lang="de-DE" sz="2800" dirty="0"/>
              <a:t> </a:t>
            </a:r>
            <a:r>
              <a:rPr lang="de-DE" sz="2800" dirty="0" err="1"/>
              <a:t>te</a:t>
            </a:r>
            <a:r>
              <a:rPr lang="de-DE" sz="2800" dirty="0"/>
              <a:t> u </a:t>
            </a:r>
            <a:r>
              <a:rPr lang="de-DE" sz="2800" dirty="0" err="1"/>
              <a:t>svom</a:t>
            </a:r>
            <a:r>
              <a:rPr lang="de-DE" sz="2800" dirty="0"/>
              <a:t> </a:t>
            </a:r>
            <a:r>
              <a:rPr lang="de-DE" sz="2800" dirty="0" err="1"/>
              <a:t>sadržajnom</a:t>
            </a:r>
            <a:r>
              <a:rPr lang="de-DE" sz="2800" dirty="0"/>
              <a:t> </a:t>
            </a:r>
            <a:r>
              <a:rPr lang="de-DE" sz="2800" dirty="0" err="1"/>
              <a:t>dijelu</a:t>
            </a:r>
            <a:r>
              <a:rPr lang="de-DE" sz="2800" dirty="0"/>
              <a:t> </a:t>
            </a:r>
            <a:r>
              <a:rPr lang="de-DE" sz="2800" dirty="0" err="1"/>
              <a:t>dovršava</a:t>
            </a:r>
            <a:r>
              <a:rPr lang="de-DE" sz="2800" dirty="0"/>
              <a:t> </a:t>
            </a:r>
            <a:r>
              <a:rPr lang="de-DE" sz="2800" dirty="0" err="1"/>
              <a:t>nezavršeni</a:t>
            </a:r>
            <a:r>
              <a:rPr lang="de-DE" sz="2800" dirty="0"/>
              <a:t> </a:t>
            </a:r>
            <a:r>
              <a:rPr lang="de-DE" sz="2800" dirty="0" err="1"/>
              <a:t>roman</a:t>
            </a:r>
            <a:r>
              <a:rPr lang="de-DE" sz="2800" dirty="0"/>
              <a:t> Ivane </a:t>
            </a:r>
            <a:r>
              <a:rPr lang="de-DE" sz="2800" dirty="0" err="1"/>
              <a:t>Brlić</a:t>
            </a:r>
            <a:r>
              <a:rPr lang="de-DE" sz="2800" dirty="0"/>
              <a:t> </a:t>
            </a:r>
            <a:r>
              <a:rPr lang="de-DE" sz="2800" dirty="0" err="1"/>
              <a:t>Mažuranić</a:t>
            </a:r>
            <a:r>
              <a:rPr lang="de-DE" sz="2800" dirty="0"/>
              <a:t> </a:t>
            </a:r>
            <a:r>
              <a:rPr lang="de-DE" sz="2800" cap="small" dirty="0" err="1"/>
              <a:t>Jaša</a:t>
            </a:r>
            <a:r>
              <a:rPr lang="de-DE" sz="2800" cap="small" dirty="0"/>
              <a:t> </a:t>
            </a:r>
            <a:r>
              <a:rPr lang="de-DE" sz="2800" cap="small" dirty="0" err="1"/>
              <a:t>Dalmatin</a:t>
            </a:r>
            <a:r>
              <a:rPr lang="de-DE" sz="2800" cap="small" dirty="0"/>
              <a:t>, </a:t>
            </a:r>
            <a:r>
              <a:rPr lang="de-DE" sz="2800" cap="small" dirty="0" err="1"/>
              <a:t>potkralj</a:t>
            </a:r>
            <a:r>
              <a:rPr lang="de-DE" sz="2800" cap="small" dirty="0"/>
              <a:t> </a:t>
            </a:r>
            <a:r>
              <a:rPr lang="de-DE" sz="2800" cap="small" dirty="0" err="1"/>
              <a:t>Gudžerata</a:t>
            </a:r>
            <a:r>
              <a:rPr lang="de-DE" sz="2800" dirty="0"/>
              <a:t>.</a:t>
            </a:r>
            <a:r>
              <a:rPr lang="sr-Latn-RS" sz="2800" dirty="0"/>
              <a:t>“</a:t>
            </a:r>
          </a:p>
          <a:p>
            <a:r>
              <a:rPr lang="de-DE" sz="1400" dirty="0">
                <a:hlinkClick r:id="rId2"/>
              </a:rPr>
              <a:t>https://hr.wikipedia.org/wiki/Jasna_Horvat</a:t>
            </a:r>
            <a:endParaRPr lang="sr-Latn-RS" sz="14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E4C961-CFCE-474A-8EF0-59B8A293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0836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E06E5-DBC4-44DD-A99B-6AEB54927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5BD00B-ABF7-45F0-B4AA-AF22871D8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err="1"/>
              <a:t>Zec</a:t>
            </a:r>
            <a:r>
              <a:rPr lang="de-DE" sz="2800"/>
              <a:t>, Petar. </a:t>
            </a:r>
            <a:r>
              <a:rPr lang="de-DE" sz="2800" i="1" err="1"/>
              <a:t>Otrovani</a:t>
            </a:r>
            <a:r>
              <a:rPr lang="de-DE" sz="2800" i="1"/>
              <a:t> </a:t>
            </a:r>
            <a:r>
              <a:rPr lang="de-DE" sz="2800" i="1" err="1"/>
              <a:t>Balkanom</a:t>
            </a:r>
            <a:r>
              <a:rPr lang="de-DE" sz="2800"/>
              <a:t>: roman-film. Beograd: Laguna, 2010. 241</a:t>
            </a:r>
            <a:r>
              <a:rPr lang="sr-Latn-RS" sz="2800"/>
              <a:t> s</a:t>
            </a:r>
            <a:r>
              <a:rPr lang="de-DE" sz="2800"/>
              <a:t>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4C79DD-51C0-469B-8C1D-A6EE9D350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17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FF55EFC-99F8-4411-AFB4-B86919A71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564904"/>
            <a:ext cx="2520280" cy="384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994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8C2B9C-1CA4-4B26-B6A3-43F3A71B4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A988EC-D687-4CC6-948A-B9120956E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dirty="0"/>
              <a:t>Podnaslov</a:t>
            </a:r>
          </a:p>
          <a:p>
            <a:pPr marL="0" indent="0" algn="ctr">
              <a:buNone/>
            </a:pPr>
            <a:r>
              <a:rPr lang="sr-Latn-RS" sz="2800" i="1" dirty="0"/>
              <a:t>Roman-film</a:t>
            </a:r>
            <a:r>
              <a:rPr lang="sr-Latn-RS" sz="2800" dirty="0"/>
              <a:t>: </a:t>
            </a:r>
            <a:r>
              <a:rPr lang="sr-Latn-RS" sz="2800" i="1" dirty="0"/>
              <a:t>Omaž Ivi Andriću</a:t>
            </a:r>
          </a:p>
          <a:p>
            <a:r>
              <a:rPr lang="sr-Latn-RS" sz="2800" dirty="0"/>
              <a:t>Dvostruka fikcija</a:t>
            </a:r>
          </a:p>
          <a:p>
            <a:pPr marL="0" indent="0">
              <a:buNone/>
            </a:pPr>
            <a:r>
              <a:rPr lang="sr-Latn-RS" sz="2800" dirty="0"/>
              <a:t>	Iva Andrića i Petra Zeca</a:t>
            </a:r>
          </a:p>
          <a:p>
            <a:r>
              <a:rPr lang="sr-Latn-RS" sz="2800" dirty="0"/>
              <a:t>Okosnica </a:t>
            </a:r>
          </a:p>
          <a:p>
            <a:pPr marL="457200" lvl="1" indent="0">
              <a:buNone/>
            </a:pPr>
            <a:r>
              <a:rPr lang="sr-Latn-RS" dirty="0"/>
              <a:t>Andrićev roman </a:t>
            </a:r>
            <a:r>
              <a:rPr lang="sr-Latn-RS" cap="small" dirty="0" err="1"/>
              <a:t>Omerpaša</a:t>
            </a:r>
            <a:r>
              <a:rPr lang="sr-Latn-RS" cap="small" dirty="0"/>
              <a:t> </a:t>
            </a:r>
            <a:r>
              <a:rPr lang="sr-Latn-RS" cap="small" dirty="0" err="1"/>
              <a:t>Latas</a:t>
            </a:r>
            <a:endParaRPr lang="sr-Latn-RS" cap="small" dirty="0"/>
          </a:p>
          <a:p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7CB47E-F1F2-4F92-B3AC-30F334F3B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1630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EEA15-D300-4ECC-99C7-CAD8D09CB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2E0C64-6652-4686-8451-43346A241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Kolaž</a:t>
            </a:r>
          </a:p>
          <a:p>
            <a:pPr marL="357188" indent="-357188">
              <a:buNone/>
            </a:pPr>
            <a:r>
              <a:rPr lang="sr-Latn-RS" dirty="0"/>
              <a:t>a) Andrićevih likova (Alija </a:t>
            </a:r>
            <a:r>
              <a:rPr lang="sr-Latn-RS" dirty="0" err="1"/>
              <a:t>Đerzelez</a:t>
            </a:r>
            <a:r>
              <a:rPr lang="sr-Latn-RS" dirty="0"/>
              <a:t>, </a:t>
            </a:r>
            <a:r>
              <a:rPr lang="sr-Latn-RS" dirty="0" err="1"/>
              <a:t>Ćorkan</a:t>
            </a:r>
            <a:r>
              <a:rPr lang="sr-Latn-RS" dirty="0"/>
              <a:t>, </a:t>
            </a:r>
            <a:r>
              <a:rPr lang="sr-Latn-RS" dirty="0" err="1"/>
              <a:t>Fazlija</a:t>
            </a:r>
            <a:r>
              <a:rPr lang="sr-Latn-RS" dirty="0"/>
              <a:t>, fra Petar, </a:t>
            </a:r>
            <a:r>
              <a:rPr lang="sr-Latn-RS" dirty="0" err="1"/>
              <a:t>Jekaterina</a:t>
            </a:r>
            <a:r>
              <a:rPr lang="sr-Latn-RS" dirty="0"/>
              <a:t>, </a:t>
            </a:r>
            <a:r>
              <a:rPr lang="sr-Latn-RS" dirty="0" err="1"/>
              <a:t>Kezmo</a:t>
            </a:r>
            <a:r>
              <a:rPr lang="sr-Latn-RS" dirty="0"/>
              <a:t>, Mara milosnica, Mile,  Mustafa </a:t>
            </a:r>
            <a:r>
              <a:rPr lang="sr-Latn-RS" dirty="0" err="1"/>
              <a:t>Madžar</a:t>
            </a:r>
            <a:r>
              <a:rPr lang="sr-Latn-RS" dirty="0"/>
              <a:t>, Osmo, </a:t>
            </a:r>
            <a:r>
              <a:rPr lang="sr-Latn-RS" dirty="0" err="1"/>
              <a:t>Rifka</a:t>
            </a:r>
            <a:r>
              <a:rPr lang="sr-Latn-RS" dirty="0"/>
              <a:t>, starac Jelisije, Švabica…)</a:t>
            </a:r>
          </a:p>
          <a:p>
            <a:pPr marL="0" indent="0">
              <a:buNone/>
            </a:pPr>
            <a:r>
              <a:rPr lang="sr-Latn-RS" dirty="0"/>
              <a:t>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8F957D-98AF-40E9-A4F3-2AA036E1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0205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D709-930C-48D8-9776-E651BA72A2F9}" type="slidenum">
              <a:rPr lang="en-US" altLang="sr-Latn-RS"/>
              <a:pPr/>
              <a:t>2</a:t>
            </a:fld>
            <a:endParaRPr lang="en-US" altLang="sr-Latn-RS"/>
          </a:p>
        </p:txBody>
      </p:sp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AT" altLang="sr-Latn-RS"/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r-Latn-BA" altLang="sr-Latn-RS" sz="2800"/>
              <a:t>Sadržaj</a:t>
            </a:r>
            <a:endParaRPr lang="de-AT" altLang="sr-Latn-RS" sz="2800"/>
          </a:p>
          <a:p>
            <a:pPr marL="0" indent="0">
              <a:buNone/>
            </a:pPr>
            <a:r>
              <a:rPr lang="de-DE" sz="2800"/>
              <a:t>1. </a:t>
            </a:r>
            <a:r>
              <a:rPr lang="hr-HR" sz="2800"/>
              <a:t>Fenomen nezavršenosti/</a:t>
            </a:r>
            <a:r>
              <a:rPr lang="hr-HR" sz="2800" err="1"/>
              <a:t>nedovršivosti</a:t>
            </a:r>
            <a:r>
              <a:rPr lang="hr-HR" sz="2800"/>
              <a:t> u književnosti</a:t>
            </a:r>
            <a:endParaRPr lang="de-DE" sz="2800"/>
          </a:p>
          <a:p>
            <a:pPr marL="0" indent="0">
              <a:buNone/>
            </a:pPr>
            <a:r>
              <a:rPr lang="hr-HR" sz="2800"/>
              <a:t>2. Andrićeva poetika završetaka</a:t>
            </a:r>
            <a:endParaRPr lang="de-DE" sz="2800"/>
          </a:p>
          <a:p>
            <a:pPr marL="0" indent="0">
              <a:buNone/>
            </a:pPr>
            <a:r>
              <a:rPr lang="hr-HR" sz="2800"/>
              <a:t>3. </a:t>
            </a:r>
            <a:r>
              <a:rPr lang="hr-HR" sz="2800" cap="small" err="1"/>
              <a:t>Omerpaša</a:t>
            </a:r>
            <a:r>
              <a:rPr lang="hr-HR" sz="2800" cap="small"/>
              <a:t> </a:t>
            </a:r>
            <a:r>
              <a:rPr lang="hr-HR" sz="2800" cap="small" err="1"/>
              <a:t>Latas</a:t>
            </a:r>
            <a:r>
              <a:rPr lang="hr-HR" sz="2800"/>
              <a:t> kao završeno nezavršeni  i nezavršeno završeni roman</a:t>
            </a:r>
            <a:endParaRPr lang="de-DE" sz="2800"/>
          </a:p>
          <a:p>
            <a:pPr marL="457200" indent="-457200">
              <a:buFontTx/>
              <a:buAutoNum type="arabicPeriod"/>
            </a:pPr>
            <a:endParaRPr lang="sr-Latn-BA" sz="2800"/>
          </a:p>
          <a:p>
            <a:pPr marL="457200" indent="-457200">
              <a:buFontTx/>
              <a:buAutoNum type="arabicPeriod"/>
            </a:pPr>
            <a:endParaRPr lang="sr-Latn-BA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C83808-F532-4487-B9CB-7CDF4AF02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A85023-3FBA-43DB-981E-CECC913B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4988" indent="-534988">
              <a:buNone/>
            </a:pPr>
            <a:r>
              <a:rPr lang="sr-Latn-RS" dirty="0"/>
              <a:t>b) Andrićevih motiva iz raznih tekstova (fratarskog ciklusa, </a:t>
            </a:r>
            <a:r>
              <a:rPr lang="sr-Latn-RS" dirty="0" err="1"/>
              <a:t>pripovijetki</a:t>
            </a:r>
            <a:r>
              <a:rPr lang="sr-Latn-RS" dirty="0"/>
              <a:t> </a:t>
            </a:r>
            <a:r>
              <a:rPr lang="sr-Latn-RS" cap="small" dirty="0"/>
              <a:t>Put Alije </a:t>
            </a:r>
            <a:r>
              <a:rPr lang="sr-Latn-RS" cap="small" dirty="0" err="1"/>
              <a:t>Đerzeleza</a:t>
            </a:r>
            <a:r>
              <a:rPr lang="sr-Latn-RS" cap="small" dirty="0"/>
              <a:t>, Ljubav u kasabi, Kod kazana, Mustafa </a:t>
            </a:r>
            <a:r>
              <a:rPr lang="sr-Latn-RS" cap="small" dirty="0" err="1"/>
              <a:t>Madžar</a:t>
            </a:r>
            <a:r>
              <a:rPr lang="sr-Latn-RS" cap="small" dirty="0"/>
              <a:t>, Pismo iz 1920, U </a:t>
            </a:r>
            <a:r>
              <a:rPr lang="sr-Latn-RS" cap="small" dirty="0" err="1"/>
              <a:t>zindanu</a:t>
            </a:r>
            <a:r>
              <a:rPr lang="sr-Latn-RS" cap="small" dirty="0"/>
              <a:t>, Zmija</a:t>
            </a:r>
            <a:r>
              <a:rPr lang="sr-Latn-RS" dirty="0"/>
              <a:t>…)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9A62CFE-6473-4AFD-8197-867B27BB3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35629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DDBBC-5738-48A3-AECE-BE3EED6F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81EAF6-2E57-4F24-8FD7-5D66C099D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/>
              <a:t>Poglavlje (</a:t>
            </a:r>
            <a:r>
              <a:rPr lang="sr-Latn-RS" err="1"/>
              <a:t>dvije</a:t>
            </a:r>
            <a:r>
              <a:rPr lang="sr-Latn-RS"/>
              <a:t> strane): Na Drini ćuprija</a:t>
            </a:r>
          </a:p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B347F0-4A19-422B-B430-EB149987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29192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F83C6-B42B-47F8-945C-B1C244F8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3BA2AF-6D1B-4B78-B0F6-65613B85F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4988" indent="-534988">
              <a:buNone/>
            </a:pPr>
            <a:r>
              <a:rPr lang="sr-Latn-RS" dirty="0"/>
              <a:t>Nastavak: </a:t>
            </a:r>
            <a:r>
              <a:rPr lang="sr-Latn-RS" dirty="0" err="1"/>
              <a:t>Zimonjića</a:t>
            </a:r>
            <a:r>
              <a:rPr lang="sr-Latn-RS" dirty="0"/>
              <a:t> hapse, a onda oslobađaju.</a:t>
            </a:r>
          </a:p>
          <a:p>
            <a:pPr marL="534988" indent="-534988">
              <a:buNone/>
            </a:pPr>
            <a:r>
              <a:rPr lang="sr-Latn-RS" dirty="0"/>
              <a:t>Isti kraj: odlaze </a:t>
            </a:r>
            <a:r>
              <a:rPr lang="sr-Latn-RS" dirty="0" err="1"/>
              <a:t>Omerpaša</a:t>
            </a:r>
            <a:r>
              <a:rPr lang="sr-Latn-RS" dirty="0"/>
              <a:t> i njegova vojska.</a:t>
            </a:r>
          </a:p>
          <a:p>
            <a:pPr marL="534988" indent="-534988">
              <a:buNone/>
            </a:pPr>
            <a:r>
              <a:rPr lang="sr-Latn-RS" dirty="0"/>
              <a:t>Novo: </a:t>
            </a:r>
            <a:r>
              <a:rPr lang="sr-Latn-RS" dirty="0" err="1"/>
              <a:t>Zomonjić</a:t>
            </a:r>
            <a:r>
              <a:rPr lang="sr-Latn-RS" dirty="0"/>
              <a:t> baca za </a:t>
            </a:r>
            <a:r>
              <a:rPr lang="sr-Latn-RS" dirty="0" err="1"/>
              <a:t>Omerpašom</a:t>
            </a:r>
            <a:r>
              <a:rPr lang="sr-Latn-RS" dirty="0"/>
              <a:t> sat dobijen od njega.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BB2F68-B705-4B15-8AE2-593964438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5210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6145A-5D83-45FF-A2E3-98C8DA12B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C125DE-01B9-4C04-8C34-C2AA5396D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/>
              <a:t>Pogrešno:</a:t>
            </a:r>
          </a:p>
          <a:p>
            <a:r>
              <a:rPr lang="sr-Latn-RS"/>
              <a:t>„Petar Zec je dovršio Andrićevu hroniku </a:t>
            </a:r>
            <a:r>
              <a:rPr lang="sr-Latn-RS" cap="small" err="1"/>
              <a:t>Omerpaša</a:t>
            </a:r>
            <a:r>
              <a:rPr lang="sr-Latn-RS" cap="small"/>
              <a:t> </a:t>
            </a:r>
            <a:r>
              <a:rPr lang="sr-Latn-RS" cap="small" err="1"/>
              <a:t>Latas</a:t>
            </a:r>
            <a:r>
              <a:rPr lang="sr-Latn-RS"/>
              <a:t>“ (</a:t>
            </a:r>
            <a:r>
              <a:rPr lang="sr-Latn-RS" err="1"/>
              <a:t>dio</a:t>
            </a:r>
            <a:r>
              <a:rPr lang="sr-Latn-RS"/>
              <a:t> recenzije Momira Petrovića na poleđini korica).</a:t>
            </a: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8202FD6-2940-4D8F-A15B-FB359A6B5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554804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err="1"/>
              <a:t>Višetačka</a:t>
            </a:r>
            <a:endParaRPr lang="sr-Latn-CS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err="1"/>
              <a:t>Višetačka</a:t>
            </a:r>
            <a:r>
              <a:rPr lang="hr-HR" sz="2800" dirty="0"/>
              <a:t>: implicitni </a:t>
            </a:r>
            <a:r>
              <a:rPr lang="hr-HR" sz="2800" dirty="0" err="1"/>
              <a:t>neautorski</a:t>
            </a:r>
            <a:r>
              <a:rPr lang="hr-HR" sz="2800" dirty="0"/>
              <a:t> znak koji stavljaju urednici, priređivači. </a:t>
            </a:r>
          </a:p>
          <a:p>
            <a:r>
              <a:rPr lang="hr-HR" sz="2800" dirty="0"/>
              <a:t>Obično duga isprekidana linija.</a:t>
            </a:r>
          </a:p>
          <a:p>
            <a:endParaRPr lang="de-DE" sz="2800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38963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800"/>
              <a:t>Tačka </a:t>
            </a:r>
            <a:r>
              <a:rPr lang="hr-HR" sz="2800"/>
              <a:t>[.]</a:t>
            </a:r>
            <a:endParaRPr lang="de-DE" sz="2800"/>
          </a:p>
          <a:p>
            <a:r>
              <a:rPr lang="sr-Latn-CS" sz="2800"/>
              <a:t>Dvotačka </a:t>
            </a:r>
            <a:r>
              <a:rPr lang="hr-HR" sz="2800"/>
              <a:t>[:]</a:t>
            </a:r>
            <a:endParaRPr lang="de-DE" sz="2800"/>
          </a:p>
          <a:p>
            <a:r>
              <a:rPr lang="sr-Latn-CS" sz="2800" err="1"/>
              <a:t>Trotačka</a:t>
            </a:r>
            <a:r>
              <a:rPr lang="sr-Latn-CS" sz="2800"/>
              <a:t>:</a:t>
            </a:r>
          </a:p>
          <a:p>
            <a:pPr marL="0" indent="446088">
              <a:buNone/>
            </a:pPr>
            <a:r>
              <a:rPr lang="sr-Latn-CS" sz="2800"/>
              <a:t>….</a:t>
            </a:r>
          </a:p>
          <a:p>
            <a:pPr marL="0" indent="446088">
              <a:buNone/>
            </a:pPr>
            <a:r>
              <a:rPr lang="hr-HR" sz="2800"/>
              <a:t>[…]</a:t>
            </a:r>
            <a:endParaRPr lang="de-DE" sz="2800"/>
          </a:p>
          <a:p>
            <a:pPr marL="0" indent="0">
              <a:buNone/>
            </a:pPr>
            <a:endParaRPr lang="sr-Latn-C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76849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A3C1B3-2E8F-47F2-AC1A-52A432D64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13E765-9A9A-415F-B97C-F453F9C11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/>
              <a:t>[…,…]</a:t>
            </a:r>
            <a:endParaRPr lang="de-DE"/>
          </a:p>
          <a:p>
            <a:pPr marL="0" indent="0">
              <a:buNone/>
            </a:pPr>
            <a:r>
              <a:rPr lang="hr-HR"/>
              <a:t>[…;…]</a:t>
            </a:r>
            <a:endParaRPr lang="de-DE"/>
          </a:p>
          <a:p>
            <a:pPr marL="0" indent="0">
              <a:buNone/>
            </a:pPr>
            <a:r>
              <a:rPr lang="hr-HR"/>
              <a:t>[…,…,….]</a:t>
            </a:r>
            <a:endParaRPr lang="de-DE"/>
          </a:p>
          <a:p>
            <a:pPr marL="0" indent="0">
              <a:buNone/>
            </a:pPr>
            <a:r>
              <a:rPr lang="hr-HR"/>
              <a:t>[…;…;…;…]</a:t>
            </a:r>
          </a:p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406A1A-D01F-4276-AA07-D7415BD1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376892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Termin ne postoji u </a:t>
            </a:r>
            <a:r>
              <a:rPr lang="hr-HR" sz="2800" dirty="0" err="1"/>
              <a:t>interpukciji</a:t>
            </a:r>
            <a:r>
              <a:rPr lang="hr-HR" sz="2800" dirty="0"/>
              <a:t>. </a:t>
            </a:r>
          </a:p>
          <a:p>
            <a:r>
              <a:rPr lang="hr-HR" sz="2800" dirty="0"/>
              <a:t>Nema ga ni u Mreži.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27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072FFBA-4109-4C44-9175-4ADDFF34D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636912"/>
            <a:ext cx="6512736" cy="361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729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A2DD3-7323-4F23-A0A4-0B39A6C2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err="1"/>
              <a:t>Trotačka</a:t>
            </a:r>
            <a:r>
              <a:rPr lang="sr-Latn-RS" b="1" dirty="0"/>
              <a:t>, upitnik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0A7C0D-7E65-49B2-B8DC-3F2432BE7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/>
              <a:t>Andrić </a:t>
            </a:r>
            <a:r>
              <a:rPr lang="sr-Latn-RS" sz="2800" dirty="0" err="1"/>
              <a:t>nigdje</a:t>
            </a:r>
            <a:r>
              <a:rPr lang="sr-Latn-RS" sz="2800" dirty="0"/>
              <a:t> na kraju rada ne stavlja </a:t>
            </a:r>
            <a:r>
              <a:rPr lang="sr-Latn-RS" sz="2800" dirty="0" err="1"/>
              <a:t>trotačku</a:t>
            </a:r>
            <a:r>
              <a:rPr lang="sr-Latn-RS" sz="2800" dirty="0"/>
              <a:t> ili upitnik.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5DC76D-8B57-4479-A1CD-6AF8DF3B4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58001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9A796-9F9D-44CF-A9AA-A8B9154FA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Uskličnik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B6BBD2-AB51-4664-B6A8-8D8BA6633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–</a:t>
            </a:r>
            <a:r>
              <a:rPr lang="sr-Latn-ME" dirty="0"/>
              <a:t> </a:t>
            </a:r>
            <a:r>
              <a:rPr lang="sr-Latn-ME" i="1" dirty="0"/>
              <a:t>Dalje</a:t>
            </a:r>
            <a:r>
              <a:rPr lang="sr-Latn-ME" dirty="0"/>
              <a:t>! </a:t>
            </a:r>
            <a:r>
              <a:rPr lang="sr-Latn-ME" i="1" dirty="0"/>
              <a:t>Piši</a:t>
            </a:r>
            <a:r>
              <a:rPr lang="sr-Latn-ME" dirty="0"/>
              <a:t>: </a:t>
            </a:r>
            <a:r>
              <a:rPr lang="sr-Latn-ME" i="1" dirty="0"/>
              <a:t>jedna testera od čelika</a:t>
            </a:r>
            <a:r>
              <a:rPr lang="sr-Latn-ME" dirty="0"/>
              <a:t>, </a:t>
            </a:r>
            <a:r>
              <a:rPr lang="sr-Latn-ME" i="1" dirty="0"/>
              <a:t>mala njemačka</a:t>
            </a:r>
            <a:r>
              <a:rPr lang="sr-Latn-ME" dirty="0"/>
              <a:t>. </a:t>
            </a:r>
            <a:r>
              <a:rPr lang="sr-Latn-ME" b="1" i="1" dirty="0"/>
              <a:t>Jedna</a:t>
            </a:r>
            <a:r>
              <a:rPr lang="sr-Latn-ME" b="1" dirty="0"/>
              <a:t>! </a:t>
            </a:r>
            <a:r>
              <a:rPr lang="sr-Latn-ME" dirty="0"/>
              <a:t>(</a:t>
            </a:r>
            <a:r>
              <a:rPr lang="sr-Latn-ME" cap="small" dirty="0"/>
              <a:t>Prokleta avlija</a:t>
            </a:r>
            <a:r>
              <a:rPr lang="sr-Latn-ME" dirty="0"/>
              <a:t>)</a:t>
            </a:r>
          </a:p>
          <a:p>
            <a:r>
              <a:rPr lang="de-AT" i="1" dirty="0" err="1"/>
              <a:t>Znam</a:t>
            </a:r>
            <a:r>
              <a:rPr lang="de-AT" i="1" dirty="0"/>
              <a:t> da se </a:t>
            </a:r>
            <a:r>
              <a:rPr lang="de-AT" i="1" dirty="0" err="1"/>
              <a:t>svuda</a:t>
            </a:r>
            <a:r>
              <a:rPr lang="de-AT" i="1" dirty="0"/>
              <a:t> i </a:t>
            </a:r>
            <a:r>
              <a:rPr lang="de-AT" i="1" dirty="0" err="1"/>
              <a:t>svagda</a:t>
            </a:r>
            <a:r>
              <a:rPr lang="de-AT" i="1" dirty="0"/>
              <a:t> </a:t>
            </a:r>
            <a:r>
              <a:rPr lang="de-AT" i="1" dirty="0" err="1"/>
              <a:t>može</a:t>
            </a:r>
            <a:r>
              <a:rPr lang="de-AT" i="1" dirty="0"/>
              <a:t> </a:t>
            </a:r>
            <a:r>
              <a:rPr lang="de-AT" i="1" dirty="0" err="1"/>
              <a:t>javiti</a:t>
            </a:r>
            <a:r>
              <a:rPr lang="de-AT" i="1" dirty="0"/>
              <a:t> Jelena, </a:t>
            </a:r>
            <a:r>
              <a:rPr lang="de-AT" i="1" dirty="0" err="1"/>
              <a:t>žena</a:t>
            </a:r>
            <a:r>
              <a:rPr lang="de-AT" i="1" dirty="0"/>
              <a:t> </a:t>
            </a:r>
            <a:r>
              <a:rPr lang="de-AT" i="1" dirty="0" err="1"/>
              <a:t>koje</a:t>
            </a:r>
            <a:r>
              <a:rPr lang="de-AT" i="1" dirty="0"/>
              <a:t> </a:t>
            </a:r>
            <a:r>
              <a:rPr lang="de-AT" i="1" dirty="0" err="1"/>
              <a:t>nema</a:t>
            </a:r>
            <a:r>
              <a:rPr lang="de-AT" i="1" dirty="0"/>
              <a:t>. </a:t>
            </a:r>
            <a:r>
              <a:rPr lang="de-AT" i="1" dirty="0" err="1"/>
              <a:t>Samo</a:t>
            </a:r>
            <a:r>
              <a:rPr lang="de-AT" i="1" dirty="0"/>
              <a:t> da ne </a:t>
            </a:r>
            <a:r>
              <a:rPr lang="de-AT" i="1" dirty="0" err="1"/>
              <a:t>prestanem</a:t>
            </a:r>
            <a:r>
              <a:rPr lang="de-AT" i="1" dirty="0"/>
              <a:t> da je </a:t>
            </a:r>
            <a:r>
              <a:rPr lang="de-AT" b="1" i="1" dirty="0" err="1"/>
              <a:t>iščekujem</a:t>
            </a:r>
            <a:r>
              <a:rPr lang="de-AT" b="1" dirty="0"/>
              <a:t>!</a:t>
            </a:r>
            <a:r>
              <a:rPr lang="it-IT" b="1" dirty="0"/>
              <a:t> </a:t>
            </a:r>
            <a:r>
              <a:rPr lang="it-IT" dirty="0"/>
              <a:t>(</a:t>
            </a:r>
            <a:r>
              <a:rPr lang="it-IT" cap="small" dirty="0"/>
              <a:t>Jelena, </a:t>
            </a:r>
            <a:r>
              <a:rPr lang="it-IT" cap="small" dirty="0" err="1"/>
              <a:t>žena</a:t>
            </a:r>
            <a:r>
              <a:rPr lang="it-IT" cap="small" dirty="0"/>
              <a:t> </a:t>
            </a:r>
            <a:r>
              <a:rPr lang="it-IT" cap="small" dirty="0" err="1"/>
              <a:t>koje</a:t>
            </a:r>
            <a:r>
              <a:rPr lang="it-IT" cap="small" dirty="0"/>
              <a:t> </a:t>
            </a:r>
            <a:r>
              <a:rPr lang="it-IT" cap="small" dirty="0" err="1"/>
              <a:t>nema</a:t>
            </a:r>
            <a:r>
              <a:rPr lang="it-IT" dirty="0"/>
              <a:t>)</a:t>
            </a:r>
            <a:endParaRPr lang="sr-Latn-RS" dirty="0"/>
          </a:p>
          <a:p>
            <a:r>
              <a:rPr lang="sr-Latn-CS" sz="2800" i="1" dirty="0"/>
              <a:t>E-l-e-k-t-o-b-ih</a:t>
            </a:r>
            <a:r>
              <a:rPr lang="sr-Latn-CS" sz="2800" dirty="0"/>
              <a:t>! – – </a:t>
            </a:r>
            <a:r>
              <a:rPr lang="sr-Latn-CS" sz="2800" b="1" i="1" dirty="0"/>
              <a:t>E-l-e-k-t-o-b-ih</a:t>
            </a:r>
            <a:r>
              <a:rPr lang="sr-Latn-CS" sz="2800" dirty="0"/>
              <a:t>!  (</a:t>
            </a:r>
            <a:r>
              <a:rPr lang="sr-Latn-CS" sz="2800" cap="small" dirty="0"/>
              <a:t>Elektro BIH</a:t>
            </a:r>
            <a:r>
              <a:rPr lang="sr-Latn-CS" sz="2800" dirty="0"/>
              <a:t>) </a:t>
            </a:r>
          </a:p>
          <a:p>
            <a:endParaRPr lang="de-DE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D3701F-0956-4B3D-9373-51ABEE2B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7090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err="1"/>
              <a:t>Nezavršenost</a:t>
            </a:r>
            <a:endParaRPr lang="sr-Latn-CS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800" b="1" dirty="0"/>
              <a:t>A) Strani romani</a:t>
            </a:r>
            <a:endParaRPr lang="de-DE" sz="2800" dirty="0"/>
          </a:p>
          <a:p>
            <a:pPr marL="0" indent="0">
              <a:buNone/>
            </a:pPr>
            <a:r>
              <a:rPr lang="hr-HR" sz="2800" b="1" dirty="0"/>
              <a:t>B) Domaći romani</a:t>
            </a:r>
          </a:p>
          <a:p>
            <a:pPr marL="0" indent="0">
              <a:buNone/>
            </a:pPr>
            <a:endParaRPr lang="de-DE" sz="2800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537487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2F7B63-A941-4604-827D-F80EF92F9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74A268-6FA3-4485-99AF-A7A89E4F3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A </a:t>
            </a:r>
            <a:r>
              <a:rPr lang="sr-Latn-CS" i="1" dirty="0"/>
              <a:t>napolju neko rumunski</a:t>
            </a:r>
            <a:r>
              <a:rPr lang="sr-Latn-CS" dirty="0"/>
              <a:t>, </a:t>
            </a:r>
            <a:r>
              <a:rPr lang="sr-Latn-CS" i="1" dirty="0"/>
              <a:t>uporno i uzaludno</a:t>
            </a:r>
            <a:r>
              <a:rPr lang="sr-Latn-CS" dirty="0"/>
              <a:t>, </a:t>
            </a:r>
            <a:r>
              <a:rPr lang="sr-Latn-CS" i="1" dirty="0"/>
              <a:t>doziva policiju</a:t>
            </a:r>
            <a:r>
              <a:rPr lang="sr-Latn-CS" dirty="0"/>
              <a:t>.</a:t>
            </a:r>
            <a:endParaRPr lang="de-DE" dirty="0"/>
          </a:p>
          <a:p>
            <a:pPr marL="268288" indent="0">
              <a:buNone/>
            </a:pPr>
            <a:r>
              <a:rPr lang="sr-Latn-CS" i="1" dirty="0"/>
              <a:t>Gospodo</a:t>
            </a:r>
            <a:r>
              <a:rPr lang="sr-Latn-CS" dirty="0"/>
              <a:t>! </a:t>
            </a:r>
            <a:r>
              <a:rPr lang="sr-Latn-CS" i="1" dirty="0"/>
              <a:t>Molim vas</a:t>
            </a:r>
            <a:r>
              <a:rPr lang="sr-Latn-CS" dirty="0"/>
              <a:t>, </a:t>
            </a:r>
            <a:r>
              <a:rPr lang="sr-Latn-CS" b="1" dirty="0"/>
              <a:t>g</a:t>
            </a:r>
            <a:r>
              <a:rPr lang="sr-Latn-CS" b="1" i="1" dirty="0"/>
              <a:t>ospodo</a:t>
            </a:r>
            <a:r>
              <a:rPr lang="sr-Latn-CS" b="1" dirty="0"/>
              <a:t>! </a:t>
            </a:r>
            <a:r>
              <a:rPr lang="sr-Latn-CS" dirty="0"/>
              <a:t>(</a:t>
            </a:r>
            <a:r>
              <a:rPr lang="sr-Latn-CS" cap="small" dirty="0"/>
              <a:t>Noć u Alhambri</a:t>
            </a:r>
            <a:r>
              <a:rPr lang="sr-Latn-CS" dirty="0"/>
              <a:t>)</a:t>
            </a:r>
          </a:p>
          <a:p>
            <a:r>
              <a:rPr lang="sr-Latn-CS" dirty="0"/>
              <a:t>– </a:t>
            </a:r>
            <a:r>
              <a:rPr lang="sr-Latn-CS" i="1" dirty="0"/>
              <a:t>Vitomire</a:t>
            </a:r>
            <a:r>
              <a:rPr lang="sr-Latn-CS" dirty="0"/>
              <a:t>, </a:t>
            </a:r>
            <a:r>
              <a:rPr lang="sr-Latn-CS" i="1" dirty="0"/>
              <a:t>Vitomire</a:t>
            </a:r>
            <a:r>
              <a:rPr lang="sr-Latn-CS" dirty="0"/>
              <a:t>, </a:t>
            </a:r>
            <a:r>
              <a:rPr lang="sr-Latn-CS" i="1" dirty="0"/>
              <a:t>bolan</a:t>
            </a:r>
            <a:r>
              <a:rPr lang="sr-Latn-CS" dirty="0"/>
              <a:t>! </a:t>
            </a:r>
            <a:r>
              <a:rPr lang="sr-Latn-CS" i="1" dirty="0"/>
              <a:t>Prestavila se </a:t>
            </a:r>
            <a:r>
              <a:rPr lang="sr-Latn-CS" i="1" dirty="0" err="1"/>
              <a:t>Jevda</a:t>
            </a:r>
            <a:r>
              <a:rPr lang="sr-Latn-CS" dirty="0"/>
              <a:t>, </a:t>
            </a:r>
            <a:r>
              <a:rPr lang="sr-Latn-CS" i="1" dirty="0"/>
              <a:t>ustaj</a:t>
            </a:r>
            <a:r>
              <a:rPr lang="sr-Latn-CS" dirty="0"/>
              <a:t>! (</a:t>
            </a:r>
            <a:r>
              <a:rPr lang="sr-Latn-CS" cap="small" dirty="0"/>
              <a:t>San i java Pod </a:t>
            </a:r>
            <a:r>
              <a:rPr lang="sr-Latn-CS" cap="small" dirty="0" err="1"/>
              <a:t>Grabićem</a:t>
            </a:r>
            <a:r>
              <a:rPr lang="sr-Latn-CS" dirty="0"/>
              <a:t>)</a:t>
            </a:r>
          </a:p>
          <a:p>
            <a:r>
              <a:rPr lang="sr-Latn-RS" i="1" dirty="0"/>
              <a:t>Odmah</a:t>
            </a:r>
            <a:r>
              <a:rPr lang="sr-Latn-RS" dirty="0"/>
              <a:t>, </a:t>
            </a:r>
            <a:r>
              <a:rPr lang="sr-Latn-RS" i="1" dirty="0"/>
              <a:t>odmah ću upaliti </a:t>
            </a:r>
            <a:r>
              <a:rPr lang="sr-Latn-RS" b="1" i="1" dirty="0" err="1"/>
              <a:t>svjetlo</a:t>
            </a:r>
            <a:r>
              <a:rPr lang="sr-Latn-RS" b="1" dirty="0"/>
              <a:t>! </a:t>
            </a:r>
            <a:r>
              <a:rPr lang="sr-Latn-RS" dirty="0"/>
              <a:t>(</a:t>
            </a:r>
            <a:r>
              <a:rPr lang="sr-Latn-RS" cap="small" dirty="0"/>
              <a:t>Popodne</a:t>
            </a:r>
            <a:r>
              <a:rPr lang="sr-Latn-RS" dirty="0"/>
              <a:t>)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3D4E61-C4E6-402E-B4BC-A2B5D9A6D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992679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095CCC-0F69-4C5C-BB54-2A5D144EC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err="1"/>
              <a:t>Nezavršenost</a:t>
            </a:r>
            <a:r>
              <a:rPr lang="sr-Latn-RS" b="1" dirty="0"/>
              <a:t> </a:t>
            </a:r>
            <a:r>
              <a:rPr lang="sr-Latn-RS" b="1" dirty="0" err="1"/>
              <a:t>dijelova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96FA2E-3CEC-45C4-A3F4-F8253F02D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/>
              <a:t>Isprekidane tačke:</a:t>
            </a:r>
          </a:p>
          <a:p>
            <a:pPr marL="0" indent="0">
              <a:buNone/>
            </a:pPr>
            <a:r>
              <a:rPr lang="sr-Latn-CS" sz="2800" dirty="0"/>
              <a:t>– –  –  –  –  –  –  –  –  –  –  –  –  –  –  –  –  – </a:t>
            </a:r>
          </a:p>
          <a:p>
            <a:pPr marL="0" indent="0">
              <a:buNone/>
            </a:pPr>
            <a:r>
              <a:rPr lang="sr-Latn-RS" sz="2800" dirty="0"/>
              <a:t>(</a:t>
            </a:r>
            <a:r>
              <a:rPr lang="sr-Latn-RS" sz="2800" cap="small" dirty="0"/>
              <a:t>Susedi, 237</a:t>
            </a:r>
            <a:r>
              <a:rPr lang="sr-Latn-RS" sz="2800" dirty="0"/>
              <a:t>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CA2068-960B-4B63-AC2B-3A71A7F13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31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F7F7D89-0749-4A49-9439-BA3132951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429000"/>
            <a:ext cx="7704856" cy="1057021"/>
          </a:xfrm>
          <a:prstGeom prst="rect">
            <a:avLst/>
          </a:prstGeom>
        </p:spPr>
      </p:pic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023BEC45-3EF1-427D-ABA4-2708BA949164}"/>
              </a:ext>
            </a:extLst>
          </p:cNvPr>
          <p:cNvSpPr txBox="1">
            <a:spLocks/>
          </p:cNvSpPr>
          <p:nvPr/>
        </p:nvSpPr>
        <p:spPr bwMode="auto">
          <a:xfrm>
            <a:off x="1884784" y="4963315"/>
            <a:ext cx="8229600" cy="69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sr-Latn-RS" u="none" kern="0"/>
          </a:p>
          <a:p>
            <a:endParaRPr lang="sr-Latn-RS" u="none" kern="0"/>
          </a:p>
          <a:p>
            <a:endParaRPr lang="sr-Latn-RS" u="none" kern="0"/>
          </a:p>
          <a:p>
            <a:endParaRPr lang="sr-Latn-RS" u="none" kern="0"/>
          </a:p>
          <a:p>
            <a:endParaRPr lang="sr-Latn-RS" u="none" kern="0"/>
          </a:p>
          <a:p>
            <a:endParaRPr lang="sr-Latn-RS" u="none" kern="0"/>
          </a:p>
          <a:p>
            <a:endParaRPr lang="sr-Latn-RS" u="none" kern="0"/>
          </a:p>
          <a:p>
            <a:endParaRPr lang="de-DE" u="none" kern="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EFBEA66-F99C-4BBF-887C-63BD7796927C}"/>
              </a:ext>
            </a:extLst>
          </p:cNvPr>
          <p:cNvSpPr/>
          <p:nvPr/>
        </p:nvSpPr>
        <p:spPr>
          <a:xfrm>
            <a:off x="539552" y="4575549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Latn-RS" u="none" dirty="0"/>
              <a:t>(</a:t>
            </a:r>
            <a:r>
              <a:rPr lang="sr-Latn-RS" u="none" cap="small" dirty="0" err="1"/>
              <a:t>omerpaša</a:t>
            </a:r>
            <a:r>
              <a:rPr lang="sr-Latn-RS" u="none" cap="small" dirty="0"/>
              <a:t> </a:t>
            </a:r>
            <a:r>
              <a:rPr lang="sr-Latn-RS" u="none" cap="small" dirty="0" err="1"/>
              <a:t>Latas</a:t>
            </a:r>
            <a:r>
              <a:rPr lang="sr-Latn-RS" u="none" cap="small" dirty="0"/>
              <a:t>, </a:t>
            </a:r>
            <a:r>
              <a:rPr lang="sr-Latn-RS" u="none" dirty="0"/>
              <a:t>poglavlje </a:t>
            </a:r>
          </a:p>
          <a:p>
            <a:pPr marL="0" indent="0">
              <a:buNone/>
            </a:pPr>
            <a:r>
              <a:rPr lang="sr-Latn-RS" u="none" dirty="0"/>
              <a:t>Istorija </a:t>
            </a:r>
            <a:r>
              <a:rPr lang="sr-Latn-RS" u="none" dirty="0" err="1"/>
              <a:t>Saide</a:t>
            </a:r>
            <a:r>
              <a:rPr lang="sr-Latn-RS" u="none" dirty="0"/>
              <a:t>-hanume)</a:t>
            </a:r>
            <a:endParaRPr lang="de-DE" u="none" dirty="0"/>
          </a:p>
        </p:txBody>
      </p:sp>
    </p:spTree>
    <p:extLst>
      <p:ext uri="{BB962C8B-B14F-4D97-AF65-F5344CB8AC3E}">
        <p14:creationId xmlns:p14="http://schemas.microsoft.com/office/powerpoint/2010/main" val="3914252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643044-D93E-45E2-916E-1EC617DC2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7B6CC6-214F-4E13-A001-77DB58783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001436"/>
            <a:ext cx="8229600" cy="947843"/>
          </a:xfrm>
        </p:spPr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1D46BC-560A-44AC-A833-4DD667BA7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32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61032C8-FD9F-4277-BE5A-FB2DBFCA0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974" y="2060848"/>
            <a:ext cx="8092826" cy="278334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B2E09E89-1BE8-4C31-87A0-30B9989003F0}"/>
              </a:ext>
            </a:extLst>
          </p:cNvPr>
          <p:cNvSpPr/>
          <p:nvPr/>
        </p:nvSpPr>
        <p:spPr>
          <a:xfrm>
            <a:off x="593974" y="5140138"/>
            <a:ext cx="80928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Latn-RS" sz="2000" u="none" dirty="0"/>
              <a:t>(</a:t>
            </a:r>
            <a:r>
              <a:rPr lang="sr-Latn-RS" u="none" cap="small" dirty="0" err="1"/>
              <a:t>Omerpaša</a:t>
            </a:r>
            <a:r>
              <a:rPr lang="sr-Latn-RS" u="none" cap="small" dirty="0"/>
              <a:t> </a:t>
            </a:r>
            <a:r>
              <a:rPr lang="sr-Latn-RS" u="none" cap="small" dirty="0" err="1"/>
              <a:t>Latas</a:t>
            </a:r>
            <a:r>
              <a:rPr lang="sr-Latn-RS" u="none" cap="small" dirty="0"/>
              <a:t>, </a:t>
            </a:r>
            <a:r>
              <a:rPr lang="sr-Latn-RS" u="none" dirty="0"/>
              <a:t>poglavlje </a:t>
            </a:r>
          </a:p>
          <a:p>
            <a:pPr marL="0" indent="0">
              <a:buNone/>
            </a:pPr>
            <a:r>
              <a:rPr lang="sr-Latn-RS" u="none" dirty="0"/>
              <a:t>Istorija </a:t>
            </a:r>
            <a:r>
              <a:rPr lang="sr-Latn-RS" u="none" dirty="0" err="1"/>
              <a:t>Saide</a:t>
            </a:r>
            <a:r>
              <a:rPr lang="sr-Latn-RS" u="none" dirty="0"/>
              <a:t>-hanume)</a:t>
            </a:r>
            <a:endParaRPr lang="de-DE" u="none" dirty="0"/>
          </a:p>
        </p:txBody>
      </p:sp>
    </p:spTree>
    <p:extLst>
      <p:ext uri="{BB962C8B-B14F-4D97-AF65-F5344CB8AC3E}">
        <p14:creationId xmlns:p14="http://schemas.microsoft.com/office/powerpoint/2010/main" val="16047574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A55CF6-D916-4A0D-A4D4-1CD86755A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9037EA7B-CA5B-4A53-A46E-646588FF4F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045" y="1417638"/>
            <a:ext cx="8229600" cy="1598893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5205A0-1DFE-472E-B4AC-DF39C7787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33</a:t>
            </a:fld>
            <a:endParaRPr lang="en-US" altLang="sr-Latn-RS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A3C295F-49DB-4FAA-A2F8-397310280C17}"/>
              </a:ext>
            </a:extLst>
          </p:cNvPr>
          <p:cNvSpPr/>
          <p:nvPr/>
        </p:nvSpPr>
        <p:spPr>
          <a:xfrm>
            <a:off x="683568" y="3284984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Latn-RS" sz="2400" u="none" dirty="0"/>
              <a:t>(</a:t>
            </a:r>
            <a:r>
              <a:rPr lang="sr-Latn-RS" u="none" cap="small" dirty="0" err="1"/>
              <a:t>Omerpaša</a:t>
            </a:r>
            <a:r>
              <a:rPr lang="sr-Latn-RS" u="none" cap="small" dirty="0"/>
              <a:t> </a:t>
            </a:r>
            <a:r>
              <a:rPr lang="sr-Latn-RS" u="none" cap="small" dirty="0" err="1"/>
              <a:t>Latas</a:t>
            </a:r>
            <a:r>
              <a:rPr lang="sr-Latn-RS" u="none" cap="small" dirty="0"/>
              <a:t>, </a:t>
            </a:r>
            <a:r>
              <a:rPr lang="sr-Latn-RS" u="none" dirty="0"/>
              <a:t>poglavlje Odlazak)</a:t>
            </a:r>
            <a:endParaRPr lang="de-DE" u="none" dirty="0"/>
          </a:p>
        </p:txBody>
      </p:sp>
    </p:spTree>
    <p:extLst>
      <p:ext uri="{BB962C8B-B14F-4D97-AF65-F5344CB8AC3E}">
        <p14:creationId xmlns:p14="http://schemas.microsoft.com/office/powerpoint/2010/main" val="13548130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81511-1D96-4B00-935E-2307B88B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D50562-8A89-4527-BD67-472FCA4B9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/>
              <a:t>(</a:t>
            </a:r>
            <a:r>
              <a:rPr lang="sr-Latn-RS" cap="small" dirty="0" err="1"/>
              <a:t>Omerpaša</a:t>
            </a:r>
            <a:r>
              <a:rPr lang="sr-Latn-RS" cap="small" dirty="0"/>
              <a:t> </a:t>
            </a:r>
            <a:r>
              <a:rPr lang="sr-Latn-RS" cap="small" dirty="0" err="1"/>
              <a:t>Latas</a:t>
            </a:r>
            <a:r>
              <a:rPr lang="sr-Latn-RS" cap="small" dirty="0"/>
              <a:t>, </a:t>
            </a:r>
            <a:r>
              <a:rPr lang="sr-Latn-RS" dirty="0"/>
              <a:t>poglavlje Odlazak)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E1D6DB-F5DE-40E3-A97F-4463A9E3E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34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0B8A6E1-7BB0-4A9F-BC75-F8AB8B7F6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552" y="1600200"/>
            <a:ext cx="8215248" cy="307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BD2905D4-0CB8-4FBC-82F6-F959053799A8}"/>
              </a:ext>
            </a:extLst>
          </p:cNvPr>
          <p:cNvSpPr/>
          <p:nvPr/>
        </p:nvSpPr>
        <p:spPr>
          <a:xfrm>
            <a:off x="471552" y="4831033"/>
            <a:ext cx="82152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Latn-RS" sz="2400" u="none" dirty="0"/>
              <a:t>(</a:t>
            </a:r>
            <a:r>
              <a:rPr lang="sr-Latn-RS" u="none" cap="small" dirty="0" err="1"/>
              <a:t>Omerpaša</a:t>
            </a:r>
            <a:r>
              <a:rPr lang="sr-Latn-RS" u="none" cap="small" dirty="0"/>
              <a:t> </a:t>
            </a:r>
            <a:r>
              <a:rPr lang="sr-Latn-RS" u="none" cap="small" dirty="0" err="1"/>
              <a:t>Latas</a:t>
            </a:r>
            <a:r>
              <a:rPr lang="sr-Latn-RS" u="none" cap="small" dirty="0"/>
              <a:t>, </a:t>
            </a:r>
            <a:r>
              <a:rPr lang="sr-Latn-RS" u="none" dirty="0"/>
              <a:t>kraj poglavlja Odlazak i rekonstruisanog romana)</a:t>
            </a:r>
            <a:endParaRPr lang="de-DE" u="none" dirty="0"/>
          </a:p>
        </p:txBody>
      </p:sp>
    </p:spTree>
    <p:extLst>
      <p:ext uri="{BB962C8B-B14F-4D97-AF65-F5344CB8AC3E}">
        <p14:creationId xmlns:p14="http://schemas.microsoft.com/office/powerpoint/2010/main" val="7020987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7AF0ED-CAAD-43C8-B896-F66E9799D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Nastavak </a:t>
            </a:r>
            <a:r>
              <a:rPr lang="sr-Latn-RS" b="1" dirty="0" err="1"/>
              <a:t>slijedi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C3F584-16DF-4D68-8CC1-EE2CA2D43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i="1" dirty="0"/>
              <a:t>Putovao sam dugo, najpre po Rumuniji pa zatim po Turskoj, i nisam viđao naše novine. Zaboravio sam susret na lađi, kao što se zaboravlja san. Prošlo je dosta vremena. A sinoć sam, pred jednom kafanicom na savskom pristaništu, video dva pijana čoveka kako se objašnjavaju. Jedan je naročito vikao. Poznao sam ga </a:t>
            </a:r>
            <a:r>
              <a:rPr lang="sr-Latn-CS" sz="2800" dirty="0"/>
              <a:t>– </a:t>
            </a:r>
            <a:r>
              <a:rPr lang="pl-PL" sz="2800" i="1" dirty="0"/>
              <a:t> bio je moj saputnik sa lađe. Bio je zapušten i otrcan kao ljudi koji nisu u redu sa društvom i zakonom</a:t>
            </a:r>
            <a:r>
              <a:rPr lang="pl-PL" sz="2800" dirty="0"/>
              <a:t>,</a:t>
            </a:r>
            <a:r>
              <a:rPr lang="pl-PL" sz="2800" i="1" dirty="0"/>
              <a:t> i koji vole da se drže periferije. Vukao je onoga nepoznatog pijanca za peš od kaputa</a:t>
            </a:r>
            <a:r>
              <a:rPr lang="pl-PL" sz="2800" dirty="0"/>
              <a:t>.</a:t>
            </a:r>
            <a:endParaRPr lang="de-DE" sz="2800" dirty="0"/>
          </a:p>
          <a:p>
            <a:endParaRPr lang="sr-Latn-CS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C6DC4E-D60D-42AB-829C-709616B33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262016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FF7F9-75FC-444F-907B-6815484F8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10CC98-0AE3-4385-9EF8-A6B867355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800" dirty="0"/>
              <a:t>– </a:t>
            </a:r>
            <a:r>
              <a:rPr lang="de-AT" sz="2800" dirty="0"/>
              <a:t> </a:t>
            </a:r>
            <a:r>
              <a:rPr lang="de-AT" sz="2800" i="1" dirty="0" err="1"/>
              <a:t>Tako</a:t>
            </a:r>
            <a:r>
              <a:rPr lang="de-AT" sz="2800" i="1" dirty="0"/>
              <a:t> je </a:t>
            </a:r>
            <a:r>
              <a:rPr lang="de-AT" sz="2800" i="1" dirty="0" err="1"/>
              <a:t>to</a:t>
            </a:r>
            <a:r>
              <a:rPr lang="de-AT" sz="2800" dirty="0"/>
              <a:t>, </a:t>
            </a:r>
            <a:r>
              <a:rPr lang="de-AT" sz="2800" i="1" dirty="0" err="1"/>
              <a:t>gospodine</a:t>
            </a:r>
            <a:r>
              <a:rPr lang="de-AT" sz="2800" i="1" dirty="0"/>
              <a:t>. </a:t>
            </a:r>
            <a:r>
              <a:rPr lang="de-AT" sz="2800" b="1" i="1" dirty="0"/>
              <a:t>A </a:t>
            </a:r>
            <a:r>
              <a:rPr lang="de-AT" sz="2800" b="1" i="1" dirty="0" err="1"/>
              <a:t>šta</a:t>
            </a:r>
            <a:r>
              <a:rPr lang="de-AT" sz="2800" b="1" i="1" dirty="0"/>
              <a:t> </a:t>
            </a:r>
            <a:r>
              <a:rPr lang="de-AT" sz="2800" b="1" i="1" dirty="0" err="1"/>
              <a:t>će</a:t>
            </a:r>
            <a:r>
              <a:rPr lang="de-AT" sz="2800" b="1" i="1" dirty="0"/>
              <a:t> </a:t>
            </a:r>
            <a:r>
              <a:rPr lang="de-AT" sz="2800" b="1" i="1" dirty="0" err="1"/>
              <a:t>dalje</a:t>
            </a:r>
            <a:r>
              <a:rPr lang="de-AT" sz="2800" b="1" i="1" dirty="0"/>
              <a:t> </a:t>
            </a:r>
            <a:r>
              <a:rPr lang="de-AT" sz="2800" b="1" i="1" dirty="0" err="1"/>
              <a:t>biti</a:t>
            </a:r>
            <a:r>
              <a:rPr lang="de-AT" sz="2800" b="1" i="1" dirty="0"/>
              <a:t> </a:t>
            </a:r>
            <a:r>
              <a:rPr lang="de-AT" sz="2800" b="1" i="1" dirty="0" err="1"/>
              <a:t>sa</a:t>
            </a:r>
            <a:r>
              <a:rPr lang="de-AT" sz="2800" b="1" i="1" dirty="0"/>
              <a:t> </a:t>
            </a:r>
            <a:r>
              <a:rPr lang="de-AT" sz="2800" b="1" i="1" dirty="0" err="1"/>
              <a:t>mnom</a:t>
            </a:r>
            <a:r>
              <a:rPr lang="de-AT" sz="2800" b="1" dirty="0"/>
              <a:t>, </a:t>
            </a:r>
            <a:r>
              <a:rPr lang="de-AT" sz="2800" b="1" i="1" dirty="0" err="1"/>
              <a:t>videćeš</a:t>
            </a:r>
            <a:r>
              <a:rPr lang="de-AT" sz="2800" b="1" i="1" dirty="0"/>
              <a:t> </a:t>
            </a:r>
            <a:r>
              <a:rPr lang="de-AT" sz="2800" b="1" i="1" dirty="0" err="1"/>
              <a:t>iz</a:t>
            </a:r>
            <a:r>
              <a:rPr lang="de-AT" sz="2800" b="1" i="1" dirty="0"/>
              <a:t> </a:t>
            </a:r>
            <a:r>
              <a:rPr lang="de-AT" sz="2800" b="1" i="1" dirty="0" err="1"/>
              <a:t>novina</a:t>
            </a:r>
            <a:r>
              <a:rPr lang="de-AT" sz="2800" b="1" i="1" dirty="0"/>
              <a:t>. </a:t>
            </a:r>
            <a:r>
              <a:rPr lang="de-AT" sz="2800" b="1" i="1" dirty="0" err="1"/>
              <a:t>Kupi</a:t>
            </a:r>
            <a:r>
              <a:rPr lang="de-AT" sz="2800" b="1" i="1" dirty="0"/>
              <a:t> </a:t>
            </a:r>
            <a:r>
              <a:rPr lang="de-AT" sz="2800" b="1" i="1" dirty="0" err="1"/>
              <a:t>broj</a:t>
            </a:r>
            <a:r>
              <a:rPr lang="de-AT" sz="2800" b="1" i="1" dirty="0"/>
              <a:t> </a:t>
            </a:r>
            <a:r>
              <a:rPr lang="de-AT" sz="2800" b="1" i="1" dirty="0" err="1"/>
              <a:t>od</a:t>
            </a:r>
            <a:r>
              <a:rPr lang="de-AT" sz="2800" b="1" i="1" dirty="0"/>
              <a:t> </a:t>
            </a:r>
            <a:r>
              <a:rPr lang="de-AT" sz="2800" b="1" i="1" dirty="0" err="1"/>
              <a:t>nedelje</a:t>
            </a:r>
            <a:r>
              <a:rPr lang="de-AT" sz="2800" b="1" i="1" dirty="0"/>
              <a:t>. Od </a:t>
            </a:r>
            <a:r>
              <a:rPr lang="de-AT" sz="2800" b="1" i="1" dirty="0" err="1"/>
              <a:t>ove</a:t>
            </a:r>
            <a:r>
              <a:rPr lang="de-AT" sz="2800" b="1" i="1" dirty="0"/>
              <a:t> </a:t>
            </a:r>
            <a:r>
              <a:rPr lang="de-AT" sz="2800" b="1" i="1" dirty="0" err="1"/>
              <a:t>iduće</a:t>
            </a:r>
            <a:r>
              <a:rPr lang="de-AT" sz="2800" b="1" i="1" dirty="0"/>
              <a:t> </a:t>
            </a:r>
            <a:r>
              <a:rPr lang="de-AT" sz="2800" b="1" i="1" dirty="0" err="1"/>
              <a:t>nedelje</a:t>
            </a:r>
            <a:r>
              <a:rPr lang="de-AT" sz="2800" dirty="0"/>
              <a:t> (</a:t>
            </a:r>
            <a:r>
              <a:rPr lang="de-AT" sz="2800" cap="small" dirty="0"/>
              <a:t>Na </a:t>
            </a:r>
            <a:r>
              <a:rPr lang="de-AT" sz="2800" cap="small" dirty="0" err="1"/>
              <a:t>lađi</a:t>
            </a:r>
            <a:r>
              <a:rPr lang="de-AT" sz="2800" dirty="0"/>
              <a:t>)</a:t>
            </a:r>
            <a:r>
              <a:rPr lang="sr-Latn-RS" sz="2800" dirty="0"/>
              <a:t>.</a:t>
            </a:r>
          </a:p>
          <a:p>
            <a:r>
              <a:rPr lang="sr-Latn-RS" sz="2800" i="1" dirty="0"/>
              <a:t>Ali o tome biće govora na drugom mestu</a:t>
            </a:r>
            <a:r>
              <a:rPr lang="sr-Latn-RS" sz="2800" dirty="0"/>
              <a:t> (</a:t>
            </a:r>
            <a:r>
              <a:rPr lang="sr-Latn-RS" sz="2800" cap="small" dirty="0"/>
              <a:t>Crveni cvet</a:t>
            </a:r>
            <a:r>
              <a:rPr lang="sr-Latn-RS" sz="2800" dirty="0"/>
              <a:t>)</a:t>
            </a:r>
            <a:endParaRPr lang="de-DE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434C87-7FD5-4F27-B6E4-832300B2D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097238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10B2C4-F844-47E6-ACF4-2B02C075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Poglavlja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064A6E-5EDD-47A8-B04E-0A4F08AC8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1. </a:t>
            </a:r>
            <a:r>
              <a:rPr lang="sr-Latn-RS" sz="2800" dirty="0"/>
              <a:t>Dolazak</a:t>
            </a:r>
          </a:p>
          <a:p>
            <a:pPr marL="0" indent="0">
              <a:buNone/>
            </a:pPr>
            <a:r>
              <a:rPr lang="sr-Latn-RS" sz="2800" dirty="0"/>
              <a:t>2. Vojska</a:t>
            </a:r>
          </a:p>
          <a:p>
            <a:pPr marL="0" indent="0">
              <a:buNone/>
            </a:pPr>
            <a:r>
              <a:rPr lang="sr-Latn-RS" sz="2800" dirty="0"/>
              <a:t>3. Kod </a:t>
            </a:r>
            <a:r>
              <a:rPr lang="sr-Latn-RS" sz="2800" dirty="0" err="1"/>
              <a:t>Sjenovitog</a:t>
            </a:r>
            <a:r>
              <a:rPr lang="sr-Latn-RS" sz="2800" dirty="0"/>
              <a:t> hana</a:t>
            </a:r>
          </a:p>
          <a:p>
            <a:pPr marL="0" indent="0">
              <a:buNone/>
            </a:pPr>
            <a:r>
              <a:rPr lang="sr-Latn-RS" sz="2800" dirty="0"/>
              <a:t>4. U večernjim časovima</a:t>
            </a:r>
          </a:p>
          <a:p>
            <a:pPr marL="0" indent="0">
              <a:buNone/>
            </a:pPr>
            <a:r>
              <a:rPr lang="sr-Latn-RS" sz="2800" dirty="0"/>
              <a:t>5. Na lancu</a:t>
            </a:r>
          </a:p>
          <a:p>
            <a:pPr marL="0" indent="0">
              <a:buNone/>
            </a:pPr>
            <a:r>
              <a:rPr lang="sr-Latn-RS" sz="2800" dirty="0"/>
              <a:t>6. Vino zvano žilavka</a:t>
            </a:r>
          </a:p>
          <a:p>
            <a:pPr marL="0" indent="0">
              <a:buNone/>
            </a:pPr>
            <a:r>
              <a:rPr lang="sr-Latn-RS" sz="2800" dirty="0"/>
              <a:t>7. Audijencija</a:t>
            </a:r>
          </a:p>
          <a:p>
            <a:pPr marL="0" indent="0">
              <a:buNone/>
            </a:pPr>
            <a:r>
              <a:rPr lang="sr-Latn-RS" sz="2800" dirty="0"/>
              <a:t>8. To što se zove slikar</a:t>
            </a:r>
          </a:p>
          <a:p>
            <a:pPr marL="0" indent="0">
              <a:buNone/>
            </a:pPr>
            <a:r>
              <a:rPr lang="sr-Latn-RS" sz="2800" dirty="0"/>
              <a:t>9. Slika</a:t>
            </a:r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61F1CE-71D3-4B11-90C1-510871DF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578534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61517B-441C-410A-9D5E-35642A501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C09EAB-46AA-42B7-BED3-55CA1DC13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dirty="0"/>
              <a:t>10. </a:t>
            </a:r>
            <a:r>
              <a:rPr lang="sr-Latn-RS" sz="2800" dirty="0" err="1"/>
              <a:t>Saida</a:t>
            </a:r>
            <a:r>
              <a:rPr lang="sr-Latn-RS" sz="2800" dirty="0"/>
              <a:t> i </a:t>
            </a:r>
            <a:r>
              <a:rPr lang="sr-Latn-RS" sz="2800" dirty="0" err="1"/>
              <a:t>Karas</a:t>
            </a:r>
            <a:endParaRPr lang="sr-Latn-RS" sz="2800" dirty="0"/>
          </a:p>
          <a:p>
            <a:pPr marL="0" indent="0">
              <a:buNone/>
            </a:pPr>
            <a:r>
              <a:rPr lang="sr-Latn-RS" sz="2800" dirty="0"/>
              <a:t>11. Istorija </a:t>
            </a:r>
            <a:r>
              <a:rPr lang="sr-Latn-RS" sz="2800" dirty="0" err="1"/>
              <a:t>Saide</a:t>
            </a:r>
            <a:r>
              <a:rPr lang="sr-Latn-RS" sz="2800" dirty="0"/>
              <a:t>-hanume</a:t>
            </a:r>
          </a:p>
          <a:p>
            <a:pPr marL="0" indent="0">
              <a:buNone/>
            </a:pPr>
            <a:r>
              <a:rPr lang="sr-Latn-RS" sz="2800" dirty="0"/>
              <a:t>12. </a:t>
            </a:r>
            <a:r>
              <a:rPr lang="sr-Latn-RS" sz="2800" dirty="0" err="1"/>
              <a:t>Kostane</a:t>
            </a:r>
            <a:r>
              <a:rPr lang="sr-Latn-RS" sz="2800" dirty="0"/>
              <a:t> </a:t>
            </a:r>
            <a:r>
              <a:rPr lang="sr-Latn-RS" sz="2800" dirty="0" err="1"/>
              <a:t>Nenisanu</a:t>
            </a:r>
            <a:endParaRPr lang="sr-Latn-RS" sz="2800" dirty="0"/>
          </a:p>
          <a:p>
            <a:pPr marL="0" indent="0">
              <a:buNone/>
            </a:pPr>
            <a:r>
              <a:rPr lang="sr-Latn-RS" sz="2800" dirty="0"/>
              <a:t>13. Posle</a:t>
            </a:r>
          </a:p>
          <a:p>
            <a:pPr marL="0" indent="0">
              <a:buNone/>
            </a:pPr>
            <a:r>
              <a:rPr lang="sr-Latn-RS" sz="2800" dirty="0"/>
              <a:t>14. </a:t>
            </a:r>
            <a:r>
              <a:rPr lang="sr-Latn-RS" sz="2800" dirty="0" err="1"/>
              <a:t>Muhsin</a:t>
            </a:r>
            <a:r>
              <a:rPr lang="sr-Latn-RS" sz="2800" dirty="0"/>
              <a:t> Efendija i Nikola</a:t>
            </a:r>
          </a:p>
          <a:p>
            <a:pPr marL="0" indent="0">
              <a:buNone/>
            </a:pPr>
            <a:r>
              <a:rPr lang="sr-Latn-RS" sz="2800" dirty="0"/>
              <a:t>15. Leto</a:t>
            </a:r>
          </a:p>
          <a:p>
            <a:pPr marL="0" indent="0">
              <a:buNone/>
            </a:pPr>
            <a:r>
              <a:rPr lang="sr-Latn-RS" sz="2800" dirty="0"/>
              <a:t>16. Vetar</a:t>
            </a:r>
          </a:p>
          <a:p>
            <a:pPr marL="0" indent="0">
              <a:buNone/>
            </a:pPr>
            <a:r>
              <a:rPr lang="sr-Latn-RS" sz="2800" dirty="0"/>
              <a:t>17. Laž</a:t>
            </a:r>
          </a:p>
          <a:p>
            <a:pPr marL="0" indent="0">
              <a:buNone/>
            </a:pPr>
            <a:r>
              <a:rPr lang="sr-Latn-RS" sz="2800" dirty="0"/>
              <a:t>18. Februar mesec</a:t>
            </a:r>
          </a:p>
          <a:p>
            <a:pPr marL="0" indent="0">
              <a:buNone/>
            </a:pPr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6EB92F-8B16-4256-B360-BB03FA0E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968466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F9A04-2DF9-4CA6-AD7E-D9519559C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6A32A7-F557-4256-8145-30CB203C4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19. Odlazak</a:t>
            </a:r>
          </a:p>
          <a:p>
            <a:r>
              <a:rPr lang="sr-Latn-RS" dirty="0" err="1"/>
              <a:t>Namjeravao</a:t>
            </a:r>
            <a:r>
              <a:rPr lang="sr-Latn-RS" dirty="0"/>
              <a:t> da uključi</a:t>
            </a:r>
          </a:p>
          <a:p>
            <a:pPr marL="0" indent="446088">
              <a:buNone/>
            </a:pPr>
            <a:r>
              <a:rPr lang="sr-Latn-RS" cap="small" dirty="0"/>
              <a:t>Bračni par dr. </a:t>
            </a:r>
            <a:r>
              <a:rPr lang="sr-Latn-RS" cap="small" dirty="0" err="1"/>
              <a:t>Blau</a:t>
            </a:r>
            <a:endParaRPr lang="sr-Latn-RS" cap="small" dirty="0"/>
          </a:p>
          <a:p>
            <a:pPr marL="446088" indent="0">
              <a:buNone/>
            </a:pPr>
            <a:r>
              <a:rPr lang="sr-Latn-RS" dirty="0"/>
              <a:t>(priredila Biljana Đorđević-</a:t>
            </a:r>
            <a:r>
              <a:rPr lang="sr-Latn-RS" dirty="0" err="1"/>
              <a:t>Mironja</a:t>
            </a:r>
            <a:r>
              <a:rPr lang="sr-Latn-RS" dirty="0"/>
              <a:t>. In: </a:t>
            </a:r>
            <a:r>
              <a:rPr lang="sr-Latn-RS" i="1" dirty="0"/>
              <a:t>Sveske Zadužbine Ive Andrića</a:t>
            </a:r>
            <a:r>
              <a:rPr lang="sr-Latn-RS" dirty="0"/>
              <a:t>. </a:t>
            </a:r>
            <a:r>
              <a:rPr lang="sr-Latn-RS" dirty="0" err="1"/>
              <a:t>Begrad</a:t>
            </a:r>
            <a:r>
              <a:rPr lang="sr-Latn-RS" dirty="0"/>
              <a:t>: 2009. God. 28, sv. 26. S. 720)</a:t>
            </a:r>
          </a:p>
          <a:p>
            <a:pPr marL="446088" indent="0">
              <a:buNone/>
            </a:pPr>
            <a:r>
              <a:rPr lang="sr-Latn-RS" dirty="0"/>
              <a:t>Nema veze sa </a:t>
            </a:r>
            <a:r>
              <a:rPr lang="sr-Latn-RS" dirty="0" err="1"/>
              <a:t>Omerpašom</a:t>
            </a:r>
            <a:r>
              <a:rPr lang="sr-Latn-RS" dirty="0"/>
              <a:t> </a:t>
            </a:r>
            <a:r>
              <a:rPr lang="sr-Latn-RS" dirty="0" err="1"/>
              <a:t>Latasom</a:t>
            </a:r>
            <a:r>
              <a:rPr lang="sr-Latn-RS" dirty="0"/>
              <a:t> –</a:t>
            </a:r>
          </a:p>
          <a:p>
            <a:pPr marL="446088" indent="0">
              <a:buNone/>
            </a:pPr>
            <a:r>
              <a:rPr lang="sr-Latn-RS" i="1" dirty="0"/>
              <a:t>može se upotrebiti kao samostalna crtica</a:t>
            </a:r>
            <a:r>
              <a:rPr lang="sr-Latn-RS" dirty="0"/>
              <a:t>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532CCD-9761-4967-BE62-FA88661C9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6341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800" b="1" dirty="0"/>
              <a:t>A) Strani romani</a:t>
            </a:r>
            <a:endParaRPr lang="de-DE" sz="2800" dirty="0"/>
          </a:p>
          <a:p>
            <a:r>
              <a:rPr lang="hr-HR" sz="2800" dirty="0"/>
              <a:t>Charles Dickens. </a:t>
            </a:r>
            <a:r>
              <a:rPr lang="hr-HR" sz="2800" cap="small" dirty="0"/>
              <a:t>Misterija </a:t>
            </a:r>
            <a:r>
              <a:rPr lang="hr-HR" sz="2800" cap="small" dirty="0" err="1"/>
              <a:t>Edwina</a:t>
            </a:r>
            <a:r>
              <a:rPr lang="hr-HR" sz="2800" cap="small" dirty="0"/>
              <a:t> </a:t>
            </a:r>
            <a:r>
              <a:rPr lang="hr-HR" sz="2800" cap="small" dirty="0" err="1"/>
              <a:t>Drooda</a:t>
            </a:r>
            <a:r>
              <a:rPr lang="hr-HR" sz="2800" dirty="0"/>
              <a:t> </a:t>
            </a:r>
          </a:p>
          <a:p>
            <a:r>
              <a:rPr lang="hr-HR" sz="2800" dirty="0" err="1"/>
              <a:t>Franc</a:t>
            </a:r>
            <a:r>
              <a:rPr lang="hr-HR" sz="2800" dirty="0"/>
              <a:t> Kafka.</a:t>
            </a:r>
            <a:r>
              <a:rPr lang="hr-HR" sz="2800" cap="small" dirty="0"/>
              <a:t> Zamak</a:t>
            </a:r>
            <a:endParaRPr lang="de-DE" sz="2800" dirty="0"/>
          </a:p>
          <a:p>
            <a:r>
              <a:rPr lang="hr-HR" sz="2800" dirty="0"/>
              <a:t>Jaroslav Hašek. </a:t>
            </a:r>
            <a:r>
              <a:rPr lang="hr-HR" sz="2800" cap="small" dirty="0"/>
              <a:t>Dobri vojnik </a:t>
            </a:r>
            <a:r>
              <a:rPr lang="hr-HR" sz="2800" cap="small" dirty="0" err="1"/>
              <a:t>Švejk</a:t>
            </a:r>
            <a:endParaRPr lang="hr-HR" sz="2800" cap="small" dirty="0"/>
          </a:p>
          <a:p>
            <a:r>
              <a:rPr lang="hr-HR" sz="2800" dirty="0" err="1"/>
              <a:t>Žan</a:t>
            </a:r>
            <a:r>
              <a:rPr lang="hr-HR" sz="2800" dirty="0"/>
              <a:t> Austen. </a:t>
            </a:r>
            <a:r>
              <a:rPr lang="hr-HR" sz="2800" cap="small" dirty="0" err="1"/>
              <a:t>Vatsonovi</a:t>
            </a:r>
            <a:endParaRPr lang="hr-HR" sz="2800" cap="small" dirty="0"/>
          </a:p>
          <a:p>
            <a:r>
              <a:rPr lang="hr-HR" sz="2800" dirty="0" err="1"/>
              <a:t>Marsel</a:t>
            </a:r>
            <a:r>
              <a:rPr lang="hr-HR" sz="2800" dirty="0"/>
              <a:t> </a:t>
            </a:r>
            <a:r>
              <a:rPr lang="hr-HR" sz="2800" dirty="0" err="1"/>
              <a:t>Prust</a:t>
            </a:r>
            <a:r>
              <a:rPr lang="hr-HR" sz="2800" dirty="0"/>
              <a:t>. </a:t>
            </a:r>
            <a:r>
              <a:rPr lang="hr-HR" sz="2800" cap="small" dirty="0"/>
              <a:t>U potrazi za izgubljenim vremenom</a:t>
            </a:r>
          </a:p>
          <a:p>
            <a:r>
              <a:rPr lang="hr-HR" sz="2800" dirty="0"/>
              <a:t>Robert </a:t>
            </a:r>
            <a:r>
              <a:rPr lang="hr-HR" sz="2800" dirty="0" err="1"/>
              <a:t>Muzila</a:t>
            </a:r>
            <a:r>
              <a:rPr lang="hr-HR" sz="2800" dirty="0"/>
              <a:t>. </a:t>
            </a:r>
            <a:r>
              <a:rPr lang="hr-HR" sz="2800" cap="small" dirty="0"/>
              <a:t>Čovjek bez svojstava </a:t>
            </a:r>
            <a:endParaRPr lang="hr-HR" sz="2800" dirty="0"/>
          </a:p>
          <a:p>
            <a:endParaRPr lang="de-DE" sz="2800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8751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C614C7-DD47-4B91-A927-8482FDE5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44070A-590B-4A2A-97EB-111431631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Nije unesena u roman niti je objavljena kao samostalna </a:t>
            </a:r>
            <a:r>
              <a:rPr lang="sr-Latn-RS" dirty="0" err="1"/>
              <a:t>cjelina</a:t>
            </a:r>
            <a:r>
              <a:rPr lang="sr-Latn-RS" dirty="0"/>
              <a:t> (ima 12 listova).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EB9DCE-9B25-400C-B0BD-BE80EAE8E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581092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CE2077-9E23-4DEE-9B06-8D667440F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Kako bi Andrić </a:t>
            </a:r>
            <a:br>
              <a:rPr lang="sr-Latn-RS" b="1" dirty="0"/>
            </a:br>
            <a:r>
              <a:rPr lang="sr-Latn-RS" b="1" dirty="0"/>
              <a:t>završio roman?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CC3BDA-7DA2-4B60-BC7C-61F72F64C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err="1"/>
              <a:t>Omerpaša</a:t>
            </a:r>
            <a:r>
              <a:rPr lang="sr-Latn-RS" dirty="0"/>
              <a:t> </a:t>
            </a:r>
            <a:r>
              <a:rPr lang="sr-Latn-RS" dirty="0" err="1"/>
              <a:t>Latas</a:t>
            </a:r>
            <a:r>
              <a:rPr lang="sr-Latn-RS" dirty="0"/>
              <a:t> napušta Bosnu i odlazi u Tursku!</a:t>
            </a:r>
          </a:p>
          <a:p>
            <a:r>
              <a:rPr lang="sr-Latn-RS" dirty="0"/>
              <a:t>Samo je radnja romana </a:t>
            </a:r>
            <a:r>
              <a:rPr lang="sr-Latn-RS" cap="small" dirty="0"/>
              <a:t>Prokleta avlija </a:t>
            </a:r>
            <a:r>
              <a:rPr lang="sr-Latn-RS" dirty="0"/>
              <a:t>i </a:t>
            </a:r>
            <a:r>
              <a:rPr lang="sr-Latn-RS" dirty="0" err="1"/>
              <a:t>pripovijetke</a:t>
            </a:r>
            <a:r>
              <a:rPr lang="sr-Latn-RS" dirty="0"/>
              <a:t> </a:t>
            </a:r>
            <a:r>
              <a:rPr lang="sr-Latn-RS" cap="small" dirty="0"/>
              <a:t>Trup</a:t>
            </a:r>
            <a:r>
              <a:rPr lang="sr-Latn-RS" dirty="0"/>
              <a:t> </a:t>
            </a:r>
            <a:r>
              <a:rPr lang="sr-Latn-RS" dirty="0" err="1"/>
              <a:t>izmještena</a:t>
            </a:r>
            <a:r>
              <a:rPr lang="sr-Latn-RS" dirty="0"/>
              <a:t> u Tursku.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F69836-94D2-4B5D-B5B6-4157D28AC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448950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CE2077-9E23-4DEE-9B06-8D667440F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Kako Andrić </a:t>
            </a:r>
            <a:br>
              <a:rPr lang="sr-Latn-RS" b="1" dirty="0"/>
            </a:br>
            <a:r>
              <a:rPr lang="sr-Latn-RS" b="1" dirty="0"/>
              <a:t>završava tekstove?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CC3BDA-7DA2-4B60-BC7C-61F72F64C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F69836-94D2-4B5D-B5B6-4157D28AC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291508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BF93B-B6D1-4585-BC0F-4B714C007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Finalni motiv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4BAA55-573B-446A-BB2B-181C57A9D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sz="2800" b="1" dirty="0" err="1"/>
              <a:t>Smrt</a:t>
            </a:r>
            <a:endParaRPr lang="de-DE" sz="2800" dirty="0"/>
          </a:p>
          <a:p>
            <a:r>
              <a:rPr lang="de-DE" sz="2800" dirty="0"/>
              <a:t>2</a:t>
            </a:r>
            <a:r>
              <a:rPr lang="sr-Latn-RS" sz="2800" dirty="0"/>
              <a:t>9</a:t>
            </a:r>
            <a:r>
              <a:rPr lang="de-DE" sz="2800" dirty="0"/>
              <a:t> </a:t>
            </a:r>
            <a:r>
              <a:rPr lang="de-DE" sz="2800" dirty="0" err="1"/>
              <a:t>tekstova</a:t>
            </a:r>
            <a:endParaRPr lang="de-DE" sz="2800" dirty="0"/>
          </a:p>
          <a:p>
            <a:r>
              <a:rPr lang="de-DE" sz="2800" dirty="0"/>
              <a:t>3 </a:t>
            </a:r>
            <a:r>
              <a:rPr lang="de-DE" sz="2800" dirty="0" err="1"/>
              <a:t>romana</a:t>
            </a:r>
            <a:endParaRPr lang="de-DE" sz="2800" dirty="0"/>
          </a:p>
          <a:p>
            <a:r>
              <a:rPr lang="de-DE" sz="2800" dirty="0"/>
              <a:t>2</a:t>
            </a:r>
            <a:r>
              <a:rPr lang="sr-Latn-RS" sz="2800" dirty="0"/>
              <a:t>6</a:t>
            </a:r>
            <a:r>
              <a:rPr lang="de-DE" sz="2800" dirty="0"/>
              <a:t> </a:t>
            </a:r>
            <a:r>
              <a:rPr lang="sr-Latn-RS" sz="2800" dirty="0"/>
              <a:t>proznih formi (</a:t>
            </a:r>
            <a:r>
              <a:rPr lang="de-DE" sz="2800" dirty="0" err="1"/>
              <a:t>pripovijetki</a:t>
            </a:r>
            <a:r>
              <a:rPr lang="de-DE" sz="2800" dirty="0"/>
              <a:t> </a:t>
            </a:r>
            <a:r>
              <a:rPr lang="sr-Latn-RS" sz="2800" dirty="0"/>
              <a:t>i stihova u prozi)</a:t>
            </a:r>
          </a:p>
          <a:p>
            <a:pPr marL="0" indent="0">
              <a:buNone/>
            </a:pPr>
            <a:r>
              <a:rPr lang="sr-Latn-RS" sz="2800" dirty="0"/>
              <a:t>20,14</a:t>
            </a:r>
            <a:r>
              <a:rPr lang="de-DE" sz="2800" dirty="0"/>
              <a:t>%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75C65D-E376-4377-970A-C76649ACF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496742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44</a:t>
            </a:fld>
            <a:endParaRPr lang="en-US" altLang="sr-Latn-R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206F409-49AE-4BA7-89D5-540D7175C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42" y="1484784"/>
            <a:ext cx="3776217" cy="3727648"/>
          </a:xfrm>
          <a:prstGeom prst="rect">
            <a:avLst/>
          </a:prstGeom>
        </p:spPr>
      </p:pic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DACD19F0-69A6-42BD-8A90-76A4FA4F36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55976" y="1412776"/>
            <a:ext cx="4392488" cy="364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564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800" b="1" dirty="0" err="1"/>
              <a:t>Svjetlost</a:t>
            </a:r>
            <a:endParaRPr lang="de-DE" sz="2800" dirty="0"/>
          </a:p>
          <a:p>
            <a:pPr marL="0" indent="0">
              <a:buNone/>
            </a:pPr>
            <a:r>
              <a:rPr lang="sr-Latn-RS" sz="2800" dirty="0"/>
              <a:t>9</a:t>
            </a:r>
            <a:r>
              <a:rPr lang="de-DE" sz="2800" dirty="0"/>
              <a:t>,</a:t>
            </a:r>
            <a:r>
              <a:rPr lang="sr-Latn-RS" sz="2800" dirty="0"/>
              <a:t>0</a:t>
            </a:r>
            <a:r>
              <a:rPr lang="de-DE" sz="2800" dirty="0"/>
              <a:t>3%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45</a:t>
            </a:fld>
            <a:endParaRPr lang="en-US" altLang="sr-Latn-R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593DA33-793C-4468-8CE7-5111C457F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412776"/>
            <a:ext cx="3600400" cy="459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720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sz="2800" b="1" dirty="0" err="1"/>
              <a:t>Zalazak</a:t>
            </a:r>
            <a:r>
              <a:rPr lang="de-DE" sz="2800" b="1" dirty="0"/>
              <a:t>, </a:t>
            </a:r>
            <a:r>
              <a:rPr lang="de-DE" sz="2800" b="1" dirty="0" err="1"/>
              <a:t>suton</a:t>
            </a:r>
            <a:r>
              <a:rPr lang="de-DE" sz="2800" b="1" dirty="0"/>
              <a:t>, </a:t>
            </a:r>
            <a:endParaRPr lang="sr-Latn-RS" sz="2800" b="1" dirty="0"/>
          </a:p>
          <a:p>
            <a:pPr marL="0" indent="0">
              <a:buNone/>
            </a:pPr>
            <a:r>
              <a:rPr lang="de-DE" sz="2800" b="1" dirty="0" err="1"/>
              <a:t>predvečerje</a:t>
            </a:r>
            <a:r>
              <a:rPr lang="de-DE" sz="2800" b="1" dirty="0"/>
              <a:t>, </a:t>
            </a:r>
            <a:r>
              <a:rPr lang="de-DE" sz="2800" b="1" dirty="0" err="1"/>
              <a:t>veče</a:t>
            </a:r>
            <a:endParaRPr lang="de-DE" sz="2800" dirty="0"/>
          </a:p>
          <a:p>
            <a:pPr marL="0" indent="0">
              <a:buNone/>
            </a:pPr>
            <a:r>
              <a:rPr lang="de-DE" sz="2800" dirty="0"/>
              <a:t>6,94%</a:t>
            </a:r>
            <a:endParaRPr lang="sr-Latn-CS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46</a:t>
            </a:fld>
            <a:endParaRPr lang="en-US" altLang="sr-Latn-RS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F165C903-071D-4FBC-A825-42AB57D65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879001" y="1412776"/>
            <a:ext cx="4797455" cy="3867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86659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sz="2800" b="1"/>
              <a:t>San</a:t>
            </a:r>
          </a:p>
          <a:p>
            <a:pPr marL="0" indent="0">
              <a:buNone/>
            </a:pPr>
            <a:r>
              <a:rPr lang="de-DE" sz="2800"/>
              <a:t>6,94%</a:t>
            </a:r>
            <a:endParaRPr lang="sr-Latn-CS" sz="2800"/>
          </a:p>
          <a:p>
            <a:endParaRPr lang="sr-Latn-C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47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6EC7E24-549C-4BB0-9A08-DFB034BCE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236" y="1412776"/>
            <a:ext cx="3173564" cy="404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3564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966A1B-48E7-4754-876F-AC8CD4B37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1AE866-1885-4846-92B0-DBA571840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sz="2800" b="1"/>
              <a:t>Rezime</a:t>
            </a:r>
            <a:r>
              <a:rPr lang="sr-Latn-CS" sz="2800"/>
              <a:t> (</a:t>
            </a:r>
            <a:r>
              <a:rPr lang="sr-Latn-CS" sz="2800" i="1"/>
              <a:t>I tako</a:t>
            </a:r>
            <a:r>
              <a:rPr lang="sr-Latn-CS" sz="2800"/>
              <a:t>…)</a:t>
            </a:r>
            <a:endParaRPr lang="de-DE" sz="2800"/>
          </a:p>
          <a:p>
            <a:pPr marL="0" indent="0">
              <a:buNone/>
            </a:pPr>
            <a:r>
              <a:rPr lang="sr-Latn-CS" sz="2800"/>
              <a:t>4,86%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856035-B160-4CAE-B444-3C9AEF5D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48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0DB1640-8B81-450F-8CDC-A29237B6F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1412776"/>
            <a:ext cx="2592288" cy="448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4900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86C59-D041-4D49-84B8-7F3449CD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E54427-4FED-4C3F-B642-540CA506D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b="1" dirty="0"/>
              <a:t>Tišina</a:t>
            </a:r>
          </a:p>
          <a:p>
            <a:pPr marL="0" indent="0">
              <a:buNone/>
            </a:pPr>
            <a:r>
              <a:rPr lang="sr-Latn-RS" sz="2800" dirty="0"/>
              <a:t>4,17%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895525-E3DC-4624-AD4D-94687DF01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49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5F4D4EB-2C4E-4A88-9692-DDEED2EBF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2048" y="1412776"/>
            <a:ext cx="3339957" cy="302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02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76020-7476-4663-8932-B8545BEA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BF47B1-445B-4A07-9B2A-40C1F13FA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/>
              <a:t>George</a:t>
            </a:r>
            <a:r>
              <a:rPr lang="de-DE" sz="2800" dirty="0"/>
              <a:t> R. R. </a:t>
            </a:r>
            <a:r>
              <a:rPr lang="hr-HR" sz="2800" dirty="0"/>
              <a:t>Martin. </a:t>
            </a:r>
            <a:r>
              <a:rPr lang="hr-HR" sz="2800" cap="small" dirty="0" err="1"/>
              <a:t>Winds</a:t>
            </a:r>
            <a:r>
              <a:rPr lang="hr-HR" sz="2800" cap="small" dirty="0"/>
              <a:t> </a:t>
            </a:r>
            <a:r>
              <a:rPr lang="hr-HR" sz="2800" cap="small" dirty="0" err="1"/>
              <a:t>of</a:t>
            </a:r>
            <a:r>
              <a:rPr lang="hr-HR" sz="2800" cap="small" dirty="0"/>
              <a:t> </a:t>
            </a:r>
            <a:r>
              <a:rPr lang="hr-HR" sz="2800" cap="small" dirty="0" err="1"/>
              <a:t>Winter</a:t>
            </a:r>
            <a:r>
              <a:rPr lang="hr-HR" sz="2800" dirty="0"/>
              <a:t>  </a:t>
            </a:r>
            <a:endParaRPr lang="de-DE" sz="2800" dirty="0"/>
          </a:p>
          <a:p>
            <a:r>
              <a:rPr lang="hr-HR" sz="2800" dirty="0" err="1"/>
              <a:t>Mary</a:t>
            </a:r>
            <a:r>
              <a:rPr lang="hr-HR" sz="2800" dirty="0"/>
              <a:t> </a:t>
            </a:r>
            <a:r>
              <a:rPr lang="hr-HR" sz="2800" dirty="0" err="1"/>
              <a:t>Barton</a:t>
            </a:r>
            <a:r>
              <a:rPr lang="hr-HR" sz="2800" dirty="0"/>
              <a:t>. </a:t>
            </a:r>
            <a:r>
              <a:rPr lang="hr-HR" sz="2800" cap="small" dirty="0"/>
              <a:t>Supruge i kćeri</a:t>
            </a:r>
            <a:r>
              <a:rPr lang="hr-HR" sz="2800" dirty="0"/>
              <a:t> </a:t>
            </a:r>
          </a:p>
          <a:p>
            <a:r>
              <a:rPr lang="hr-HR" sz="2800" dirty="0"/>
              <a:t>A. S. Puškin. </a:t>
            </a:r>
            <a:r>
              <a:rPr lang="hr-HR" sz="2800" cap="small" dirty="0" err="1"/>
              <a:t>Dubrovski</a:t>
            </a:r>
            <a:endParaRPr lang="hr-HR" sz="2800" cap="small" dirty="0"/>
          </a:p>
          <a:p>
            <a:r>
              <a:rPr lang="hr-HR" sz="2800" dirty="0"/>
              <a:t>M. V. Gogolj. </a:t>
            </a:r>
            <a:r>
              <a:rPr lang="hr-HR" sz="2800" cap="small" dirty="0"/>
              <a:t>Mrtve Duše</a:t>
            </a:r>
          </a:p>
          <a:p>
            <a:r>
              <a:rPr lang="hr-HR" sz="2800" dirty="0" err="1"/>
              <a:t>Maksim</a:t>
            </a:r>
            <a:r>
              <a:rPr lang="hr-HR" sz="2800" dirty="0"/>
              <a:t> Gorki.</a:t>
            </a:r>
            <a:r>
              <a:rPr lang="hr-HR" sz="2800" i="1" dirty="0"/>
              <a:t> </a:t>
            </a:r>
            <a:r>
              <a:rPr lang="hr-HR" sz="2800" cap="small" dirty="0"/>
              <a:t>Život Klima </a:t>
            </a:r>
            <a:r>
              <a:rPr lang="hr-HR" sz="2800" cap="small" dirty="0" err="1"/>
              <a:t>Samgina</a:t>
            </a:r>
            <a:r>
              <a:rPr lang="hr-HR" sz="2800" i="1" dirty="0"/>
              <a:t> (</a:t>
            </a:r>
            <a:r>
              <a:rPr lang="hr-HR" sz="2800" dirty="0" err="1"/>
              <a:t>četverotomni</a:t>
            </a:r>
            <a:r>
              <a:rPr lang="hr-HR" sz="2800" dirty="0"/>
              <a:t> roman)</a:t>
            </a:r>
          </a:p>
          <a:p>
            <a:r>
              <a:rPr lang="hr-HR" sz="2800" dirty="0"/>
              <a:t>A. N. Tolstoj. </a:t>
            </a:r>
            <a:r>
              <a:rPr lang="hr-HR" sz="2800" cap="small" dirty="0" err="1"/>
              <a:t>Hiperboloid</a:t>
            </a:r>
            <a:r>
              <a:rPr lang="hr-HR" sz="2800" cap="small" dirty="0"/>
              <a:t> </a:t>
            </a:r>
            <a:r>
              <a:rPr lang="hr-HR" sz="2800" cap="small" dirty="0" err="1"/>
              <a:t>inžinjera</a:t>
            </a:r>
            <a:r>
              <a:rPr lang="hr-HR" sz="2800" cap="small" dirty="0"/>
              <a:t> </a:t>
            </a:r>
            <a:r>
              <a:rPr lang="hr-HR" sz="2800" cap="small" dirty="0" err="1"/>
              <a:t>Garina</a:t>
            </a:r>
            <a:endParaRPr lang="hr-HR" sz="2800" cap="small" dirty="0"/>
          </a:p>
          <a:p>
            <a:r>
              <a:rPr lang="hr-HR" sz="2800" dirty="0"/>
              <a:t>Vladimir Nabokov.</a:t>
            </a:r>
            <a:r>
              <a:rPr lang="hr-HR" sz="2800" cap="small" dirty="0"/>
              <a:t> Original Laure</a:t>
            </a:r>
            <a:r>
              <a:rPr lang="hr-HR" sz="2800" dirty="0"/>
              <a:t> </a:t>
            </a:r>
          </a:p>
          <a:p>
            <a:r>
              <a:rPr lang="hr-HR" sz="2800" dirty="0"/>
              <a:t>A. I. </a:t>
            </a:r>
            <a:r>
              <a:rPr lang="hr-HR" sz="2800" dirty="0" err="1"/>
              <a:t>Solženjicin</a:t>
            </a:r>
            <a:r>
              <a:rPr lang="hr-HR" sz="2800" dirty="0"/>
              <a:t>. </a:t>
            </a:r>
            <a:r>
              <a:rPr lang="hr-HR" sz="2800" cap="small" dirty="0"/>
              <a:t>Voli revoluciju</a:t>
            </a:r>
            <a:r>
              <a:rPr lang="hr-HR" sz="2800" dirty="0"/>
              <a:t> (povijest) </a:t>
            </a:r>
            <a:endParaRPr lang="de-DE" sz="2800" dirty="0"/>
          </a:p>
          <a:p>
            <a:endParaRPr lang="de-DE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98C50D-DBBD-4DA5-B8FB-951DC9C4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821175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F6ECD-C207-4CD7-B55B-70533216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E332B15-D540-4B1B-8D73-9CF550EB4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50</a:t>
            </a:fld>
            <a:endParaRPr lang="en-US" altLang="sr-Latn-RS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251C1F08-75F3-4084-BB70-3578D7B1C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b="1"/>
              <a:t>Odlazak</a:t>
            </a:r>
          </a:p>
          <a:p>
            <a:pPr marL="0" indent="0">
              <a:buNone/>
            </a:pPr>
            <a:r>
              <a:rPr lang="sr-Latn-RS" sz="2800"/>
              <a:t>2,78% </a:t>
            </a:r>
          </a:p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6F461A0-6F59-4624-83D9-83F91EB69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451" y="1444734"/>
            <a:ext cx="3461705" cy="292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1722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71ACB-87FB-44F2-B017-8F124242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74FA563-F7BB-4095-816D-E7CACDF9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51</a:t>
            </a:fld>
            <a:endParaRPr lang="en-US" altLang="sr-Latn-RS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822E8D0-A3BB-44BB-945E-A5D03170F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b="1"/>
              <a:t>Priča</a:t>
            </a:r>
          </a:p>
          <a:p>
            <a:pPr marL="0" indent="0">
              <a:buNone/>
            </a:pPr>
            <a:r>
              <a:rPr lang="sr-Latn-CS" sz="2800"/>
              <a:t>2,78%</a:t>
            </a:r>
            <a:endParaRPr lang="sr-Latn-RS" sz="2800"/>
          </a:p>
          <a:p>
            <a:endParaRPr lang="sr-Latn-RS"/>
          </a:p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1847378-BE05-4803-B25C-CB691C91C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2686" y="1428481"/>
            <a:ext cx="4094114" cy="214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757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91C80-4466-41C4-A00B-D26438354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9485F7-B3C4-44A8-8C26-012920D5B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sz="2800" b="1" dirty="0"/>
              <a:t>Ćutanje</a:t>
            </a:r>
            <a:endParaRPr lang="de-DE" sz="2800" dirty="0"/>
          </a:p>
          <a:p>
            <a:pPr marL="0" indent="0">
              <a:buNone/>
            </a:pPr>
            <a:r>
              <a:rPr lang="sr-Latn-CS" sz="2800" dirty="0"/>
              <a:t>2,08%</a:t>
            </a:r>
            <a:endParaRPr lang="de-DE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7CD2DE-D29A-4EDD-85BF-9A76EED96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52</a:t>
            </a:fld>
            <a:endParaRPr lang="en-US" altLang="sr-Latn-RS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4AA5AE4-2202-43BA-8BE5-D9AA5A985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860032" y="1412776"/>
            <a:ext cx="3843328" cy="150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00233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sz="2800" b="1"/>
              <a:t>Roletna</a:t>
            </a:r>
          </a:p>
          <a:p>
            <a:pPr marL="0" indent="0">
              <a:buNone/>
            </a:pPr>
            <a:r>
              <a:rPr lang="sr-Latn-CS" sz="2800"/>
              <a:t>2,08%</a:t>
            </a:r>
            <a:endParaRPr lang="de-DE" sz="2800"/>
          </a:p>
          <a:p>
            <a:endParaRPr lang="sr-Latn-C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53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147DA6B-7DFE-4F2E-856D-3FE92C892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1412776"/>
            <a:ext cx="3453343" cy="136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98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5A1974-E1DE-4D50-A2FC-94EBBEF4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5AB3AE-C9C8-4200-8BC4-054687403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 err="1"/>
              <a:t>Smijeh</a:t>
            </a:r>
            <a:endParaRPr lang="sr-Latn-RS" b="1" dirty="0"/>
          </a:p>
          <a:p>
            <a:pPr marL="0" indent="0">
              <a:buNone/>
            </a:pPr>
            <a:r>
              <a:rPr lang="sr-Latn-RS" dirty="0"/>
              <a:t>2,8%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8AF9975-CB5D-4650-A003-30E05A83E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54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C8F6AB4-0541-42AB-9D38-9A2C55D4B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1412776"/>
            <a:ext cx="4012933" cy="144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101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F0C75-19C9-469B-A388-D3C809C28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F83C89-174D-4C56-82C0-8ADC5D9D1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/>
              <a:t>144 teksta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4DC64C-CE4E-4B9F-A5DE-F800815FE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55</a:t>
            </a:fld>
            <a:endParaRPr lang="en-US" altLang="sr-Latn-R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BBA7B83-E3B7-47BD-8DAC-5C9557791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1412776"/>
            <a:ext cx="5256584" cy="450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80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800" b="1" dirty="0"/>
              <a:t>B) Domaći romani</a:t>
            </a:r>
            <a:endParaRPr lang="de-DE" sz="2800" dirty="0"/>
          </a:p>
          <a:p>
            <a:r>
              <a:rPr lang="hr-HR" sz="2800" dirty="0" err="1"/>
              <a:t>Meša</a:t>
            </a:r>
            <a:r>
              <a:rPr lang="hr-HR" sz="2800" dirty="0"/>
              <a:t> </a:t>
            </a:r>
            <a:r>
              <a:rPr lang="hr-HR" sz="2800" dirty="0" err="1"/>
              <a:t>Selimović</a:t>
            </a:r>
            <a:r>
              <a:rPr lang="hr-HR" sz="2800" dirty="0"/>
              <a:t>.</a:t>
            </a:r>
            <a:r>
              <a:rPr lang="hr-HR" sz="2800" cap="small" dirty="0"/>
              <a:t> Krug</a:t>
            </a:r>
            <a:r>
              <a:rPr lang="hr-HR" sz="2800" dirty="0"/>
              <a:t> (roman)</a:t>
            </a:r>
            <a:endParaRPr lang="de-DE" sz="2800" dirty="0"/>
          </a:p>
          <a:p>
            <a:r>
              <a:rPr lang="hr-HR" sz="2800" dirty="0"/>
              <a:t>Ivana Brlić Mažuranić. </a:t>
            </a:r>
            <a:r>
              <a:rPr lang="de-DE" sz="2800" cap="small" dirty="0" err="1"/>
              <a:t>Jaša</a:t>
            </a:r>
            <a:r>
              <a:rPr lang="de-DE" sz="2800" cap="small" dirty="0"/>
              <a:t> </a:t>
            </a:r>
            <a:r>
              <a:rPr lang="de-DE" sz="2800" cap="small" dirty="0" err="1"/>
              <a:t>Dalmatin</a:t>
            </a:r>
            <a:r>
              <a:rPr lang="de-DE" sz="2800" cap="small" dirty="0"/>
              <a:t>, </a:t>
            </a:r>
            <a:r>
              <a:rPr lang="de-DE" sz="2800" cap="small" dirty="0" err="1"/>
              <a:t>potkralj</a:t>
            </a:r>
            <a:r>
              <a:rPr lang="de-DE" sz="2800" cap="small" dirty="0"/>
              <a:t> </a:t>
            </a:r>
            <a:r>
              <a:rPr lang="de-DE" sz="2800" cap="small" dirty="0" err="1"/>
              <a:t>Gudžerata</a:t>
            </a:r>
            <a:r>
              <a:rPr lang="hr-HR" sz="2800" dirty="0"/>
              <a:t>  </a:t>
            </a:r>
            <a:endParaRPr lang="de-DE" sz="2800" dirty="0"/>
          </a:p>
          <a:p>
            <a:r>
              <a:rPr lang="hr-HR" sz="2800" dirty="0"/>
              <a:t>Slobodan </a:t>
            </a:r>
            <a:r>
              <a:rPr lang="hr-HR" sz="2800" dirty="0" err="1"/>
              <a:t>Selenić</a:t>
            </a:r>
            <a:r>
              <a:rPr lang="hr-HR" sz="2800" dirty="0"/>
              <a:t>.</a:t>
            </a:r>
            <a:r>
              <a:rPr lang="hr-HR" sz="2800" cap="small" dirty="0"/>
              <a:t> Malajsko ludilo</a:t>
            </a:r>
            <a:endParaRPr lang="de-DE" sz="2800" dirty="0"/>
          </a:p>
          <a:p>
            <a:r>
              <a:rPr lang="hr-HR" sz="2800" dirty="0"/>
              <a:t>Olja Ivanović:</a:t>
            </a:r>
            <a:r>
              <a:rPr lang="hr-HR" sz="2800" cap="small" dirty="0"/>
              <a:t> Tri </a:t>
            </a:r>
            <a:r>
              <a:rPr lang="hr-HR" sz="2800" cap="small" dirty="0" err="1"/>
              <a:t>Trivina</a:t>
            </a:r>
            <a:r>
              <a:rPr lang="hr-HR" sz="2800" cap="small" dirty="0"/>
              <a:t> </a:t>
            </a:r>
            <a:r>
              <a:rPr lang="hr-HR" sz="2800" cap="small" dirty="0" err="1"/>
              <a:t>veka</a:t>
            </a:r>
            <a:endParaRPr lang="de-DE" sz="2800" dirty="0"/>
          </a:p>
          <a:p>
            <a:r>
              <a:rPr lang="hr-HR" sz="2800" dirty="0"/>
              <a:t>Vladimir </a:t>
            </a:r>
            <a:r>
              <a:rPr lang="hr-HR" sz="2800" dirty="0" err="1"/>
              <a:t>Velmar</a:t>
            </a:r>
            <a:r>
              <a:rPr lang="hr-HR" sz="2800" dirty="0"/>
              <a:t>-Janković.</a:t>
            </a:r>
            <a:r>
              <a:rPr lang="hr-HR" sz="2800" cap="small" dirty="0"/>
              <a:t> Igrači na žici</a:t>
            </a:r>
            <a:r>
              <a:rPr lang="hr-HR" sz="2800" dirty="0"/>
              <a:t> </a:t>
            </a:r>
          </a:p>
          <a:p>
            <a:r>
              <a:rPr lang="hr-HR" sz="2800" dirty="0"/>
              <a:t>Milica </a:t>
            </a:r>
            <a:r>
              <a:rPr lang="hr-HR" sz="2800" dirty="0" err="1"/>
              <a:t>Mićić-Dimovska</a:t>
            </a:r>
            <a:r>
              <a:rPr lang="hr-HR" sz="2800" dirty="0"/>
              <a:t>. </a:t>
            </a:r>
            <a:r>
              <a:rPr lang="de-DE" sz="2800" cap="small" dirty="0" err="1"/>
              <a:t>Vešta</a:t>
            </a:r>
            <a:r>
              <a:rPr lang="de-DE" sz="2800" cap="small" dirty="0"/>
              <a:t> u </a:t>
            </a:r>
            <a:r>
              <a:rPr lang="de-DE" sz="2800" cap="small" dirty="0" err="1"/>
              <a:t>snovanju</a:t>
            </a:r>
            <a:r>
              <a:rPr lang="de-DE" sz="2800" cap="small" dirty="0"/>
              <a:t>, </a:t>
            </a:r>
            <a:r>
              <a:rPr lang="de-DE" sz="2800" cap="small" dirty="0" err="1"/>
              <a:t>vešta</a:t>
            </a:r>
            <a:r>
              <a:rPr lang="de-DE" sz="2800" cap="small" dirty="0"/>
              <a:t> u </a:t>
            </a:r>
            <a:r>
              <a:rPr lang="de-DE" sz="2800" cap="small" dirty="0" err="1"/>
              <a:t>tkanju</a:t>
            </a:r>
            <a:r>
              <a:rPr lang="hr-HR" sz="2800" cap="small" dirty="0"/>
              <a:t>  </a:t>
            </a:r>
            <a:endParaRPr lang="de-DE" sz="2800" cap="small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77144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A5B491-0CA0-4DDF-93B2-F4B60A5AA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DD7C3B-3AE9-472F-81D4-BB27C87F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800" b="1" dirty="0"/>
              <a:t>Razlozi nedovršenosti</a:t>
            </a:r>
          </a:p>
          <a:p>
            <a:r>
              <a:rPr lang="hr-HR" sz="2800" dirty="0"/>
              <a:t>autorova smrt</a:t>
            </a:r>
          </a:p>
          <a:p>
            <a:r>
              <a:rPr lang="hr-HR" sz="2800" dirty="0"/>
              <a:t>nemogućnost nastavljanja i završavanja</a:t>
            </a:r>
          </a:p>
          <a:p>
            <a:r>
              <a:rPr lang="hr-HR" sz="2800" dirty="0" err="1"/>
              <a:t>uticaj</a:t>
            </a:r>
            <a:r>
              <a:rPr lang="hr-HR" sz="2800" dirty="0"/>
              <a:t> spolja (okoline, vlasti)</a:t>
            </a:r>
          </a:p>
          <a:p>
            <a:r>
              <a:rPr lang="hr-HR" sz="2800" dirty="0"/>
              <a:t>viša sila (rat, požar, krađa…)</a:t>
            </a:r>
          </a:p>
          <a:p>
            <a:r>
              <a:rPr lang="hr-HR" sz="2800" dirty="0"/>
              <a:t>duševno rastrojstvo</a:t>
            </a:r>
          </a:p>
          <a:p>
            <a:r>
              <a:rPr lang="hr-HR" sz="2800" dirty="0"/>
              <a:t>svjesno izostavljanje kraja </a:t>
            </a:r>
          </a:p>
          <a:p>
            <a:endParaRPr lang="sr-Latn-CS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E60668B-934A-462B-BD6A-43C0EFF34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5548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775652-406C-4415-82D6-D644D9AB0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Andrićevi </a:t>
            </a:r>
            <a:br>
              <a:rPr lang="sr-Latn-RS" b="1" dirty="0"/>
            </a:br>
            <a:r>
              <a:rPr lang="sr-Latn-RS" b="1" dirty="0"/>
              <a:t>nezavršeni tekstovi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5AE5C3-3320-4547-88E4-4D31FF794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800" b="1" dirty="0"/>
              <a:t>Romani</a:t>
            </a:r>
            <a:endParaRPr lang="hr-HR" sz="2800" b="1" cap="small" dirty="0"/>
          </a:p>
          <a:p>
            <a:r>
              <a:rPr lang="hr-HR" sz="2800" cap="small" dirty="0" err="1"/>
              <a:t>Omerpaša</a:t>
            </a:r>
            <a:r>
              <a:rPr lang="hr-HR" sz="2800" cap="small" dirty="0"/>
              <a:t> </a:t>
            </a:r>
            <a:r>
              <a:rPr lang="hr-HR" sz="2800" cap="small" dirty="0" err="1"/>
              <a:t>Latas</a:t>
            </a:r>
            <a:endParaRPr lang="hr-HR" sz="2800" cap="small" dirty="0"/>
          </a:p>
          <a:p>
            <a:r>
              <a:rPr lang="hr-HR" sz="2800" cap="small" dirty="0"/>
              <a:t>Na sunčanoj strani</a:t>
            </a:r>
            <a:endParaRPr lang="de-DE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D0C229-66B8-4FC2-BCDD-141A0C79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1196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966F0-23CB-4A15-9AD3-FC4573A3C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B7E202-A7B5-42EF-8F9E-4CE53C18D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9</a:t>
            </a:fld>
            <a:endParaRPr lang="en-US" altLang="sr-Latn-RS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8E6FB651-71E7-479F-80B2-615625708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 err="1"/>
              <a:t>Pripovijetke</a:t>
            </a:r>
            <a:endParaRPr lang="sr-Latn-RS" b="1" dirty="0"/>
          </a:p>
          <a:p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E322AA2-98F0-4B02-B5A9-E8BC9B989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223" y="1412776"/>
            <a:ext cx="5675325" cy="3163490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989B387E-50CF-4565-82E3-98C772D51AD3}"/>
              </a:ext>
            </a:extLst>
          </p:cNvPr>
          <p:cNvSpPr/>
          <p:nvPr/>
        </p:nvSpPr>
        <p:spPr>
          <a:xfrm>
            <a:off x="683568" y="5805264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1800" u="none" dirty="0">
                <a:latin typeface="Bg knjiga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Prema: </a:t>
            </a:r>
            <a:r>
              <a:rPr lang="sr-Latn-CS" sz="1800" u="none" cap="small" dirty="0">
                <a:latin typeface="Bg knjiga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Sabrana </a:t>
            </a:r>
            <a:r>
              <a:rPr lang="sr-Latn-CS" sz="1800" u="none" cap="small" dirty="0" err="1">
                <a:latin typeface="Bg knjiga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dela</a:t>
            </a:r>
            <a:r>
              <a:rPr lang="sr-Latn-CS" sz="1800" u="none" cap="small" dirty="0">
                <a:latin typeface="Bg knjiga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Ive Andrića</a:t>
            </a:r>
            <a:r>
              <a:rPr lang="sr-Latn-CS" sz="1800" u="none" dirty="0">
                <a:latin typeface="Bg knjiga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(1981)</a:t>
            </a:r>
            <a:endParaRPr lang="de-DE" sz="1800" u="none" dirty="0"/>
          </a:p>
        </p:txBody>
      </p:sp>
    </p:spTree>
    <p:extLst>
      <p:ext uri="{BB962C8B-B14F-4D97-AF65-F5344CB8AC3E}">
        <p14:creationId xmlns:p14="http://schemas.microsoft.com/office/powerpoint/2010/main" val="13821280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1280</Words>
  <Application>Microsoft Office PowerPoint</Application>
  <PresentationFormat>Bildschirmpräsentation (4:3)</PresentationFormat>
  <Paragraphs>263</Paragraphs>
  <Slides>55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55</vt:i4>
      </vt:variant>
    </vt:vector>
  </HeadingPairs>
  <TitlesOfParts>
    <vt:vector size="61" baseType="lpstr">
      <vt:lpstr>宋体</vt:lpstr>
      <vt:lpstr>Arial</vt:lpstr>
      <vt:lpstr>Bg knjiga</vt:lpstr>
      <vt:lpstr>Calibri</vt:lpstr>
      <vt:lpstr>Times New Roman</vt:lpstr>
      <vt:lpstr>Default Design</vt:lpstr>
      <vt:lpstr>Omerpaša Latas  kao roman višetačka   </vt:lpstr>
      <vt:lpstr>PowerPoint-Präsentation</vt:lpstr>
      <vt:lpstr>Nezavršenost</vt:lpstr>
      <vt:lpstr>PowerPoint-Präsentation</vt:lpstr>
      <vt:lpstr>PowerPoint-Präsentation</vt:lpstr>
      <vt:lpstr>PowerPoint-Präsentation</vt:lpstr>
      <vt:lpstr>PowerPoint-Präsentation</vt:lpstr>
      <vt:lpstr>Andrićevi  nezavršeni tekstovi</vt:lpstr>
      <vt:lpstr>PowerPoint-Präsentation</vt:lpstr>
      <vt:lpstr>Reinkarnacija  umjetničkih djela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Dovršavanje  književnih djela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Višetačka</vt:lpstr>
      <vt:lpstr> </vt:lpstr>
      <vt:lpstr>PowerPoint-Präsentation</vt:lpstr>
      <vt:lpstr>PowerPoint-Präsentation</vt:lpstr>
      <vt:lpstr>Trotačka, upitnik</vt:lpstr>
      <vt:lpstr>Uskličnik</vt:lpstr>
      <vt:lpstr>PowerPoint-Präsentation</vt:lpstr>
      <vt:lpstr>Nezavršenost dijelova</vt:lpstr>
      <vt:lpstr>PowerPoint-Präsentation</vt:lpstr>
      <vt:lpstr>PowerPoint-Präsentation</vt:lpstr>
      <vt:lpstr>PowerPoint-Präsentation</vt:lpstr>
      <vt:lpstr>Nastavak slijedi</vt:lpstr>
      <vt:lpstr>PowerPoint-Präsentation</vt:lpstr>
      <vt:lpstr>Poglavlja</vt:lpstr>
      <vt:lpstr>PowerPoint-Präsentation</vt:lpstr>
      <vt:lpstr>PowerPoint-Präsentation</vt:lpstr>
      <vt:lpstr>PowerPoint-Präsentation</vt:lpstr>
      <vt:lpstr>Kako bi Andrić  završio roman?</vt:lpstr>
      <vt:lpstr>Kako Andrić  završava tekstove?</vt:lpstr>
      <vt:lpstr>Finalni motiv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 Tosovic</cp:lastModifiedBy>
  <cp:revision>2847</cp:revision>
  <cp:lastPrinted>2015-09-23T19:03:48Z</cp:lastPrinted>
  <dcterms:created xsi:type="dcterms:W3CDTF">2005-05-16T09:32:41Z</dcterms:created>
  <dcterms:modified xsi:type="dcterms:W3CDTF">2017-10-11T20:37:32Z</dcterms:modified>
</cp:coreProperties>
</file>