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7"/>
  </p:notesMasterIdLst>
  <p:sldIdLst>
    <p:sldId id="256" r:id="rId2"/>
    <p:sldId id="257" r:id="rId3"/>
    <p:sldId id="305" r:id="rId4"/>
    <p:sldId id="306" r:id="rId5"/>
    <p:sldId id="286" r:id="rId6"/>
    <p:sldId id="314" r:id="rId7"/>
    <p:sldId id="319" r:id="rId8"/>
    <p:sldId id="316" r:id="rId9"/>
    <p:sldId id="317" r:id="rId10"/>
    <p:sldId id="318" r:id="rId11"/>
    <p:sldId id="320" r:id="rId12"/>
    <p:sldId id="321" r:id="rId13"/>
    <p:sldId id="322" r:id="rId14"/>
    <p:sldId id="323" r:id="rId15"/>
    <p:sldId id="324" r:id="rId16"/>
    <p:sldId id="307" r:id="rId17"/>
    <p:sldId id="325" r:id="rId18"/>
    <p:sldId id="326" r:id="rId19"/>
    <p:sldId id="327" r:id="rId20"/>
    <p:sldId id="329" r:id="rId21"/>
    <p:sldId id="330" r:id="rId22"/>
    <p:sldId id="308" r:id="rId23"/>
    <p:sldId id="331" r:id="rId24"/>
    <p:sldId id="332" r:id="rId25"/>
    <p:sldId id="333" r:id="rId26"/>
    <p:sldId id="334" r:id="rId27"/>
    <p:sldId id="335" r:id="rId28"/>
    <p:sldId id="309" r:id="rId29"/>
    <p:sldId id="336" r:id="rId30"/>
    <p:sldId id="339" r:id="rId31"/>
    <p:sldId id="310" r:id="rId32"/>
    <p:sldId id="341" r:id="rId33"/>
    <p:sldId id="342" r:id="rId34"/>
    <p:sldId id="311" r:id="rId35"/>
    <p:sldId id="343" r:id="rId36"/>
    <p:sldId id="312" r:id="rId37"/>
    <p:sldId id="345" r:id="rId38"/>
    <p:sldId id="346" r:id="rId39"/>
    <p:sldId id="347" r:id="rId40"/>
    <p:sldId id="349" r:id="rId41"/>
    <p:sldId id="350" r:id="rId42"/>
    <p:sldId id="351" r:id="rId43"/>
    <p:sldId id="313" r:id="rId44"/>
    <p:sldId id="352" r:id="rId45"/>
    <p:sldId id="353" r:id="rId46"/>
    <p:sldId id="258" r:id="rId47"/>
    <p:sldId id="261" r:id="rId48"/>
    <p:sldId id="354" r:id="rId49"/>
    <p:sldId id="355" r:id="rId50"/>
    <p:sldId id="356" r:id="rId51"/>
    <p:sldId id="357" r:id="rId52"/>
    <p:sldId id="358" r:id="rId53"/>
    <p:sldId id="359" r:id="rId54"/>
    <p:sldId id="360" r:id="rId55"/>
    <p:sldId id="361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77254-CCF2-4610-AE3E-14F4606083F2}" type="datetimeFigureOut">
              <a:rPr lang="en-US" smtClean="0"/>
              <a:pPr/>
              <a:t>11/13/2016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F59DB-BDC4-4D9D-821A-5D5BD3666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F59DB-BDC4-4D9D-821A-5D5BD366655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F59DB-BDC4-4D9D-821A-5D5BD366655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99A4-E496-4444-B631-2556F32B7998}" type="datetime1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397D-FDFA-41F8-8819-CD526BE9E3DA}" type="datetime1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59B3-395E-4E71-A899-EF876F96875E}" type="datetime1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2D2FC-D4DF-433C-AE7B-739318329784}" type="datetime1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82640-A807-44B2-ADD9-A35A3DACD987}" type="datetime1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BE11-AC8E-4FB7-BA4D-C120E9249831}" type="datetime1">
              <a:rPr lang="en-US" smtClean="0"/>
              <a:pPr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011DC-0E8D-4994-A9F6-1920A0FCBB58}" type="datetime1">
              <a:rPr lang="en-US" smtClean="0"/>
              <a:pPr/>
              <a:t>11/13/2016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743BA-DD09-475E-B143-896A4C129100}" type="datetime1">
              <a:rPr lang="en-US" smtClean="0"/>
              <a:pPr/>
              <a:t>11/13/2016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2FB2-9714-416A-99E6-DA9FAC576290}" type="datetime1">
              <a:rPr lang="en-US" smtClean="0"/>
              <a:pPr/>
              <a:t>11/13/2016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067-E0FC-4A2D-B9D7-CC26F6A3A411}" type="datetime1">
              <a:rPr lang="en-US" smtClean="0"/>
              <a:pPr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6B683-CF97-4F33-B2EC-A1BDF272D680}" type="datetime1">
              <a:rPr lang="en-US" smtClean="0"/>
              <a:pPr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F2401-26A0-4E1F-98EF-8E6AE6203EB7}" type="datetime1">
              <a:rPr lang="en-US" smtClean="0"/>
              <a:pPr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3B883-9F8E-48AE-A1F1-D511E4625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ilanapoucki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8001000" cy="6629399"/>
          </a:xfrm>
        </p:spPr>
        <p:txBody>
          <a:bodyPr>
            <a:normAutofit/>
          </a:bodyPr>
          <a:lstStyle/>
          <a:p>
            <a:r>
              <a:rPr lang="sr-Cyrl-CS" sz="3600" b="1" dirty="0" smtClean="0">
                <a:latin typeface="Arial" pitchFamily="34" charset="0"/>
                <a:cs typeface="Arial" pitchFamily="34" charset="0"/>
              </a:rPr>
              <a:t>Милана Поучки </a:t>
            </a:r>
            <a:r>
              <a:rPr lang="sr-Cyrl-CS" sz="3600" dirty="0" smtClean="0">
                <a:latin typeface="Arial" pitchFamily="34" charset="0"/>
                <a:cs typeface="Arial" pitchFamily="34" charset="0"/>
              </a:rPr>
              <a:t>(Нови Сад)</a:t>
            </a:r>
            <a:br>
              <a:rPr lang="sr-Cyrl-CS" sz="3600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r>
              <a:rPr lang="sr-Cyrl-CS" sz="1600" b="1" dirty="0" smtClean="0">
                <a:latin typeface="Arial" pitchFamily="34" charset="0"/>
                <a:cs typeface="Arial" pitchFamily="34" charset="0"/>
              </a:rPr>
              <a:t>Универзитет у Новом Саду</a:t>
            </a:r>
            <a:br>
              <a:rPr lang="sr-Cyrl-CS" sz="1600" b="1" dirty="0" smtClean="0">
                <a:latin typeface="Arial" pitchFamily="34" charset="0"/>
                <a:cs typeface="Arial" pitchFamily="34" charset="0"/>
              </a:rPr>
            </a:br>
            <a:r>
              <a:rPr lang="sr-Cyrl-CS" sz="1600" b="1" dirty="0" smtClean="0">
                <a:latin typeface="Arial" pitchFamily="34" charset="0"/>
                <a:cs typeface="Arial" pitchFamily="34" charset="0"/>
              </a:rPr>
              <a:t>Филозофски факултет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b="1" dirty="0" smtClean="0">
                <a:latin typeface="Arial" pitchFamily="34" charset="0"/>
                <a:cs typeface="Arial" pitchFamily="34" charset="0"/>
              </a:rPr>
            </a:br>
            <a:r>
              <a:rPr lang="sr-Latn-C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600" b="1" dirty="0" smtClean="0">
                <a:latin typeface="Arial" pitchFamily="34" charset="0"/>
                <a:cs typeface="Arial" pitchFamily="34" charset="0"/>
              </a:rPr>
            </a:br>
            <a:r>
              <a:rPr lang="sr-Latn-CS" sz="1400" b="1" u="sng" dirty="0" smtClean="0">
                <a:latin typeface="Arial" pitchFamily="34" charset="0"/>
                <a:cs typeface="Arial" pitchFamily="34" charset="0"/>
                <a:hlinkClick r:id="rId3"/>
              </a:rPr>
              <a:t>milanapoucki</a:t>
            </a:r>
            <a:r>
              <a:rPr lang="en-US" sz="1400" b="1" u="sng" dirty="0" smtClean="0">
                <a:latin typeface="Arial" pitchFamily="34" charset="0"/>
                <a:cs typeface="Arial" pitchFamily="34" charset="0"/>
                <a:hlinkClick r:id="rId3"/>
              </a:rPr>
              <a:t>@</a:t>
            </a:r>
            <a:r>
              <a:rPr lang="en-US" sz="1400" b="1" u="sng" dirty="0" err="1" smtClean="0">
                <a:latin typeface="Arial" pitchFamily="34" charset="0"/>
                <a:cs typeface="Arial" pitchFamily="34" charset="0"/>
                <a:hlinkClick r:id="rId3"/>
              </a:rPr>
              <a:t>gmail.com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400" b="1" dirty="0" smtClean="0">
                <a:latin typeface="Arial" pitchFamily="34" charset="0"/>
                <a:cs typeface="Arial" pitchFamily="34" charset="0"/>
              </a:rPr>
            </a:br>
            <a:r>
              <a:rPr lang="en-US" sz="1400" b="1" dirty="0">
                <a:latin typeface="Arial" pitchFamily="34" charset="0"/>
                <a:cs typeface="Arial" pitchFamily="34" charset="0"/>
              </a:rPr>
              <a:t/>
            </a:r>
            <a:br>
              <a:rPr lang="en-US" sz="1400" b="1" dirty="0">
                <a:latin typeface="Arial" pitchFamily="34" charset="0"/>
                <a:cs typeface="Arial" pitchFamily="34" charset="0"/>
              </a:rPr>
            </a:br>
            <a:r>
              <a:rPr lang="sr-Cyrl-CS" sz="4800" b="1" dirty="0" smtClean="0">
                <a:latin typeface="Arial" pitchFamily="34" charset="0"/>
                <a:cs typeface="Arial" pitchFamily="34" charset="0"/>
              </a:rPr>
              <a:t>(Не)мужаствена Рајка Радаковић – некад и сад </a:t>
            </a:r>
            <a:br>
              <a:rPr lang="sr-Cyrl-CS" sz="4800" b="1" dirty="0" smtClean="0">
                <a:latin typeface="Arial" pitchFamily="34" charset="0"/>
                <a:cs typeface="Arial" pitchFamily="34" charset="0"/>
              </a:rPr>
            </a:br>
            <a:r>
              <a:rPr lang="sr-Cyrl-CS" sz="4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sz="4800" b="1" dirty="0" smtClean="0">
                <a:latin typeface="Arial" pitchFamily="34" charset="0"/>
                <a:cs typeface="Arial" pitchFamily="34" charset="0"/>
              </a:rPr>
            </a:br>
            <a:r>
              <a:rPr lang="sr-Cyrl-CS" sz="2600" b="1" dirty="0" smtClean="0">
                <a:latin typeface="Arial" pitchFamily="34" charset="0"/>
                <a:cs typeface="Arial" pitchFamily="34" charset="0"/>
              </a:rPr>
              <a:t>9. Симпозијум о Иви Андрићу</a:t>
            </a:r>
            <a:r>
              <a:rPr lang="sr-Cyrl-CS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sz="2400" b="1" dirty="0" smtClean="0">
                <a:latin typeface="Arial" pitchFamily="34" charset="0"/>
                <a:cs typeface="Arial" pitchFamily="34" charset="0"/>
              </a:rPr>
            </a:br>
            <a:r>
              <a:rPr lang="sr-Cyrl-CS" sz="2400" b="1" dirty="0" smtClean="0">
                <a:latin typeface="Arial" pitchFamily="34" charset="0"/>
                <a:cs typeface="Arial" pitchFamily="34" charset="0"/>
              </a:rPr>
              <a:t>Београд, 19.11.2016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b="1" dirty="0" smtClean="0">
                <a:latin typeface="Arial" pitchFamily="34" charset="0"/>
                <a:cs typeface="Arial" pitchFamily="34" charset="0"/>
              </a:rPr>
            </a:b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371600" y="6858000"/>
            <a:ext cx="4724400" cy="381000"/>
          </a:xfrm>
        </p:spPr>
        <p:txBody>
          <a:bodyPr>
            <a:normAutofit/>
          </a:bodyPr>
          <a:lstStyle/>
          <a:p>
            <a:endParaRPr lang="en-US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Вучковић сматра да целокупна трагедија Рајке Радаковић произилази искључиво из начина живота на који се одлучила, као и одлука којих се слепо држала, јер због свега тога постаје подвојена личност –истовремено бивајући и госпођица и глава куће (Вучковић 2014: 92).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i="1" dirty="0" smtClean="0">
                <a:latin typeface="Arial" pitchFamily="34" charset="0"/>
                <a:cs typeface="Arial" pitchFamily="34" charset="0"/>
              </a:rPr>
              <a:t>Њен живот почиње негде у њеној петнаестој години. Почиње на мрачној тачки, са горким тренутком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cap="small" dirty="0" smtClean="0">
                <a:latin typeface="Arial" pitchFamily="34" charset="0"/>
                <a:cs typeface="Arial" pitchFamily="34" charset="0"/>
              </a:rPr>
              <a:t>Госпођица,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22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).</a:t>
            </a:r>
            <a:endParaRPr lang="sr-Cyrl-CS" dirty="0" smtClean="0">
              <a:latin typeface="Arial" pitchFamily="34" charset="0"/>
              <a:cs typeface="Arial" pitchFamily="34" charset="0"/>
            </a:endParaRPr>
          </a:p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Детињство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– кључни период за формирање човекове личности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i="1" dirty="0" smtClean="0">
                <a:latin typeface="Arial" pitchFamily="34" charset="0"/>
                <a:cs typeface="Arial" pitchFamily="34" charset="0"/>
              </a:rPr>
              <a:t>Ради колико можеш и како хоћеш, али штеди, штеди увијек, свуда, на свему, не обзирући се ни на што и ни на кога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cap="small" dirty="0" smtClean="0">
                <a:latin typeface="Arial" pitchFamily="34" charset="0"/>
                <a:cs typeface="Arial" pitchFamily="34" charset="0"/>
              </a:rPr>
              <a:t>Госпођица,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 29).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Госпођица није само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изгледом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била другачија и разликовала се од женског света, већ је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целокупним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наступом, понашањем, држањем и пословима којима се бавила, подсећала на мушкарца. Она се одваја од традиционалних очекивања и живи „у нескладу“ са својим полом.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Одржавање обећања био је повод за пропаст ове жене, и како Радован Вучковић подвлачи, као последица долази до деформације: психичке, физичке, али и етичке. (Вучковић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 2014: 357).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Госпођица се слепо држала онога што је разумела и због тога је, недозвољавајући животу и његовим лепотама да је оплемене, завршила трагично и тужно живот на земљи. Одлучила се за материјално, пролазно и земаљско и исту казну поднела би ма у ком времену и простору да је живела.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sz="3600" dirty="0" smtClean="0">
                <a:latin typeface="Arial" pitchFamily="34" charset="0"/>
                <a:cs typeface="Arial" pitchFamily="34" charset="0"/>
              </a:rPr>
              <a:t>2) Јованка – Госпођица – Лотика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Госпођица је један од ретких женских ликова у Андрићевом стваралаштву који се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особинама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, изгледом и понашањем издваја од типичних жена представница патријархалне традиционалне заједнице.</a:t>
            </a:r>
          </a:p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Јованка Танасковић и Лотика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„Међу Андрићевим женским ликовима само су две особе које су окренуте јавности и воде послове који припадају готово искључиво мушкарцима. То су Рајка Радаковић и Лотика“ (Вучковић 2014: 222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223).</a:t>
            </a:r>
          </a:p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„Мужаствене“ – изглед, понашање</a:t>
            </a:r>
          </a:p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Андрогена бића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Госпођица је саму себе поробила и осиромашила. Иако је дала све од себе да корача сигурним стопама и да иде правим путем, долази до сазнања да је прави пут уједно и криви пут (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Vučković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1974: 360), те је обузима осећање да је сваки човек увек на губитку (Селимовић 2009:15)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Опис смрти Госпођице подсећа на стихове из песме „Човек пева после рата“ Душана Васиљева. Ипак, док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лирски субјект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моли за елементарне ствари – зрак, млеко, јутарњу росу, Госпођица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и у кобном тренутку размишља како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да сачува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новац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у чему видимо њену психичку поремећеност.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3200" dirty="0" smtClean="0">
                <a:latin typeface="Arial" pitchFamily="34" charset="0"/>
                <a:cs typeface="Arial" pitchFamily="34" charset="0"/>
              </a:rPr>
              <a:t>Садржај рада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Увод – како је и зашто дошло до Госпођичиног пада</a:t>
            </a:r>
            <a:endParaRPr lang="sr-Cyrl-CS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sr-Cyrl-CS" dirty="0" smtClean="0">
                <a:latin typeface="Arial" pitchFamily="34" charset="0"/>
                <a:cs typeface="Arial" pitchFamily="34" charset="0"/>
              </a:rPr>
              <a:t>Јованка – Госпођица – Лотика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Жена и женско у антици и средњем веку</a:t>
            </a:r>
            <a:endParaRPr lang="sr-Cyrl-CS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Лотика је веома слична Јованки – обе брину о другима и то много више него о себи, али постоји и сличност између Лотике и Рајке, а она се огледа, рецимо, у начину смрти – јер, потпуно је јасно, обе начин живота који воде доводи до живчаног слома након којег убрзо умиру.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Иако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„мужаствене“, оне се не сматрају оствареним индивидуама.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3) Жена и женско у антици и средњем веку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„Мужаствена“ жена у контексту античког појма лепог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који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обухвата спој унутрашње и спољашње врлине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Ђузепе Камбјано у књизи </a:t>
            </a:r>
            <a:r>
              <a:rPr lang="sr-Cyrl-CS" cap="small" dirty="0" smtClean="0">
                <a:latin typeface="Arial" pitchFamily="34" charset="0"/>
                <a:cs typeface="Arial" pitchFamily="34" charset="0"/>
              </a:rPr>
              <a:t>Ликови старе Грчке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 пише да је у антици пол био одлучујући фактор који је доносио власт и моћ мушкарцу, а који је жену стављао у подређен положај.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Џејмс Редфилд - пуноправни грађани били су слободни одрасли мушкарци (Редфилд 2007: 175).</a:t>
            </a:r>
          </a:p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Сократ: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Најбоље што жена може да буде јесте да буде мушкарац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 (Редфилд 2007: 181).</a:t>
            </a:r>
          </a:p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Аристотел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Слађана Милинковић </a:t>
            </a:r>
            <a:r>
              <a:rPr lang="sr-Cyrl-CS" cap="small" dirty="0" smtClean="0">
                <a:latin typeface="Arial" pitchFamily="34" charset="0"/>
                <a:cs typeface="Arial" pitchFamily="34" charset="0"/>
              </a:rPr>
              <a:t>Стишани гласови: женска страна римске историје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 – мушка доминација</a:t>
            </a:r>
          </a:p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Ženina najvažnija uloga u životu bila je da obezbedi zakonitog naslednika, shodno tome, brak je smatran njenim najvišim postignućem, a rađanje sina i briga za domaćinstvo i u kući stečeno, najvećim dostignućem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 (Milinković 2007: 21).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sr-Cyrl-C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Жене су у средњем веку вредноване према томе у коликој мери могу бити као мушкарци, а епитетом „мужаствена“ (Томин 2011: 24)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одавала им се посебна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почаст и значај.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Иако „мужаствена“, Радаковићева није идеална жена античког и римског времена – она не представља спој лепог и доброг.</a:t>
            </a:r>
          </a:p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У средњем веку Радаковићеву би сматрали способном и паметном женом достојном сваког мушкарца, али видимо да епитет „мужаствена“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није идеал којем се тежи и који засигурно доноси успех.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4) Жена у патријархалној и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традиционалној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култури (народна књижевност)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Патријархални модели понашања</a:t>
            </a:r>
          </a:p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Неравноправанположај жене у односу на мушкарце </a:t>
            </a:r>
          </a:p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„Мара милосница“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Двогубо биће - безгрешна мајка, светица – Богородица, са друге стране она је грешница, преступница и вештица – Ева, Марија Магдалена и Хелена.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 startAt="4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Жена у патријархалној и традиционалној српској култури (народна књижевност)</a:t>
            </a:r>
          </a:p>
          <a:p>
            <a:pPr marL="514350" indent="-514350">
              <a:buFont typeface="+mj-lt"/>
              <a:buAutoNum type="arabicParenR" startAt="4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Човек ренесансе</a:t>
            </a:r>
          </a:p>
          <a:p>
            <a:pPr marL="514350" indent="-514350">
              <a:buFont typeface="+mj-lt"/>
              <a:buAutoNum type="arabicParenR" startAt="4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Тврдичлук у делима класицизма – Молијер</a:t>
            </a:r>
          </a:p>
          <a:p>
            <a:pPr marL="514350" indent="-514350">
              <a:buFont typeface="+mj-lt"/>
              <a:buAutoNum type="arabicParenR" startAt="4"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arenR" startAt="4"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Јасно је да се Радаковићева не уклапа у пожељан модел жене патријархалног друштва, те да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својим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особинама не би заслужила похвале у традиционалној заједници – јер би се на њену „мужаственост“ гледало као на ману.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sz="3600" dirty="0" smtClean="0">
                <a:latin typeface="Arial" pitchFamily="34" charset="0"/>
                <a:cs typeface="Arial" pitchFamily="34" charset="0"/>
              </a:rPr>
              <a:t>5)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Човек ренесансе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Процват и препород, али не и за жену</a:t>
            </a:r>
          </a:p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Маргарет Л. Кинг у раду „Жена ренесансе“ (Кинг 2005: 260–309)  сведочи о томе да је положај жене у ренесанси готово идентичан оном који је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имала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у ранијим временима.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sr-Cyrl-C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Уколико се пак запитамо да ли је Госпођица одговарала физичком идеалу женске лепоте у доба ренесансе, а имајући на уму да је Цвијета Зузорић представљала симбол лепотице ренесансног Дубровника, одговор се сам намеће – не.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Наш закључак јесте да Госпођица ни у једном времену које смо споменули – од антике до ренесансе – не би била симбол лепоте нити би осликавала пожељан модел женског понашања и очекиваних норми, те да се на њену „мужаственост“ гледа као на ману.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sz="3200" dirty="0" smtClean="0">
                <a:latin typeface="Arial" pitchFamily="34" charset="0"/>
                <a:cs typeface="Arial" pitchFamily="34" charset="0"/>
              </a:rPr>
              <a:t>6)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Тврдичлук у делима класицизма – Молијер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sr-Cyrl-CS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Да претерана штедња, која прераста у болестан и непотребан тврдичлук, није била пожељна нити цењена ни у доба класицизма, сведоче многобројни писци који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су дела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конципирали на анализи психолошког профила тврдице.</a:t>
            </a:r>
          </a:p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Жан Батист Поклен Молијер</a:t>
            </a:r>
            <a:r>
              <a:rPr lang="sr-Cyrl-CS" cap="small" dirty="0" smtClean="0">
                <a:latin typeface="Arial" pitchFamily="34" charset="0"/>
                <a:cs typeface="Arial" pitchFamily="34" charset="0"/>
              </a:rPr>
              <a:t>Тврдица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Харпагон завршава као Госпођица, а такав крај очекује сваког ко је тврдица – сопствени тврдичлук окамениће им срце и сами ће себи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пресудити јер новац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неће бити средство помоћу којег лепше и лагодније живе, већ нож који ће им окончати живот.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r>
              <a:rPr lang="sr-Cyrl-CS" sz="3600" dirty="0" smtClean="0"/>
              <a:t>7) </a:t>
            </a:r>
            <a:r>
              <a:rPr lang="sr-Cyrl-CS" sz="3600" dirty="0" smtClean="0">
                <a:latin typeface="Arial" pitchFamily="34" charset="0"/>
                <a:cs typeface="Arial" pitchFamily="34" charset="0"/>
              </a:rPr>
              <a:t>Промена идеала – савремен живот и модерна феминистичка теорија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Модерно доба донело је нове идеале и,  у односу на традицију, прихвата другачије обрасце и моделе понашања.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Инсистира се на потпуном слому патријархалних стеги и норми у којима је човек, а како феминистичка теорија сматра – поготово жена, био заробљен.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Јаша Томић, Вирџинија Вулф, Џудит Батлер, Тања Поповић, Ана Бужињиска, Михал Павел Марковски, Зденко Лешић, Симон де Бовуар, Шери Ортнер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Госпођица представља жену каквој се у феминизму тежи. Наиме, она има сопствену собу, руководи финансијама, а исто тако не дозвољава да је њен пол одреди и наметне јој родне улоге које друштво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очекује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У контексту феминистичке теорије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поменућемо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Андрићеву приповетку „Мара милосница“, те ћемо направити паралелу између Рајке и Маре у односу на патријархалну заједницу у којој живе.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 startAt="7"/>
            </a:pPr>
            <a:r>
              <a:rPr lang="sr-Cyrl-CS" dirty="0" smtClean="0">
                <a:latin typeface="Arial" pitchFamily="34" charset="0"/>
                <a:cs typeface="Arial" pitchFamily="34" charset="0"/>
              </a:rPr>
              <a:t>Промена идеала – савремен живот и модерна феминистичка теорија</a:t>
            </a:r>
          </a:p>
          <a:p>
            <a:pPr marL="514350" indent="-514350">
              <a:buFont typeface="+mj-lt"/>
              <a:buAutoNum type="arabicParenR" startAt="7"/>
            </a:pPr>
            <a:r>
              <a:rPr lang="sr-Cyrl-CS" dirty="0" smtClean="0">
                <a:latin typeface="Arial" pitchFamily="34" charset="0"/>
                <a:cs typeface="Arial" pitchFamily="34" charset="0"/>
              </a:rPr>
              <a:t>Рајка Радаковић – сад</a:t>
            </a:r>
          </a:p>
          <a:p>
            <a:pPr marL="514350" indent="-514350">
              <a:buFont typeface="+mj-lt"/>
              <a:buAutoNum type="arabicParenR" startAt="7"/>
            </a:pPr>
            <a:r>
              <a:rPr lang="sr-Cyrl-CS" dirty="0" smtClean="0">
                <a:latin typeface="Arial" pitchFamily="34" charset="0"/>
                <a:cs typeface="Arial" pitchFamily="34" charset="0"/>
              </a:rPr>
              <a:t>Извори и литература</a:t>
            </a:r>
          </a:p>
          <a:p>
            <a:pPr marL="514350" indent="-514350">
              <a:buFont typeface="+mj-lt"/>
              <a:buAutoNum type="arabicParenR" startAt="7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arenR" startAt="7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Радаковићева се није уклапала у очекиване оквире свога времена, али је савремено доба види као слободну и способну жену каква се у феминистичким круговима сматра идеалном – она је окренута јавном животу, обавља и „мушке“ послове, одупире се императиву да мора имати породицу и бити мајка.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Најстрашније што нам Андрић предочава јесте чињеница да је жена, осим мушкарцу, подређена и другим женама које заједница види и сматра вреднијим, исправнијим или бољим због њихове националности или религијске припадности – видимо да је Мара обележена као издајница православља и свог рода.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„Мужаствена“ или „немужаствена“ жена је срећна уколико је оно што јесте, а ни Рајка ни Мара нису имале могућност да открију ко су и шта желе, те су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из тог разлога и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неостварене, а не због тога што су налик или не једном мушкарцу.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/>
              <a:t>8) </a:t>
            </a:r>
            <a:r>
              <a:rPr lang="sr-Cyrl-CS" sz="3600" dirty="0" smtClean="0">
                <a:latin typeface="Arial" pitchFamily="34" charset="0"/>
                <a:cs typeface="Arial" pitchFamily="34" charset="0"/>
              </a:rPr>
              <a:t>Рајка Радаковић – сад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r>
              <a:rPr lang="sr-Cyrl-C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„Мужаствена“ или „немужаствена“ жена – шта је данас боље и прихватиљивије бити? </a:t>
            </a: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Бити „мужаствена“ жена може бити и врлина и мана – у зависности од тога на који начин овом особином владамо. </a:t>
            </a:r>
          </a:p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Ма у ком времену и простору живели – уколико се водимо пролазним и материјалним, трагично ћемо страдати, а уколико вешто и мудро доносимо одлуке, а своје мане претварамо у предности успех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неће изостати.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Бити „мужаствена“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или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„немужаствена“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жена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некад или сад – потпуно је свеједно, најважније је бити Човек.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3200" dirty="0" smtClean="0">
                <a:latin typeface="Arial" pitchFamily="34" charset="0"/>
                <a:cs typeface="Arial" pitchFamily="34" charset="0"/>
              </a:rPr>
              <a:t>9) Извори и литература</a:t>
            </a:r>
            <a:br>
              <a:rPr lang="sr-Cyrl-CS" sz="3200" dirty="0" smtClean="0">
                <a:latin typeface="Arial" pitchFamily="34" charset="0"/>
                <a:cs typeface="Arial" pitchFamily="34" charset="0"/>
              </a:rPr>
            </a:br>
            <a:r>
              <a:rPr lang="sr-Cyrl-CS" sz="3200" dirty="0" smtClean="0">
                <a:latin typeface="Arial" pitchFamily="34" charset="0"/>
                <a:cs typeface="Arial" pitchFamily="34" charset="0"/>
              </a:rPr>
              <a:t>Извори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cap="small" dirty="0" smtClean="0">
                <a:latin typeface="Arial" pitchFamily="34" charset="0"/>
                <a:cs typeface="Arial" pitchFamily="34" charset="0"/>
              </a:rPr>
              <a:t>Госпођица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1963: Андрић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Иво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Госпођица.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Београд.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sz="3200" dirty="0" smtClean="0">
                <a:latin typeface="Arial" pitchFamily="34" charset="0"/>
                <a:cs typeface="Arial" pitchFamily="34" charset="0"/>
              </a:rPr>
              <a:t>Литература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Андрић 1995: Андрић, Иво.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Ex ponto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. Београд.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Андрић 1962: Андрић, Иво.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На Дрини ћуприја.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 Београд.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sr-Latn-CS" dirty="0" smtClean="0">
                <a:latin typeface="Arial" pitchFamily="34" charset="0"/>
                <a:cs typeface="Arial" pitchFamily="34" charset="0"/>
              </a:rPr>
              <a:t>Batler 2001: Batler, Džudit. 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Tela koja nešto znače: o diskurzivnim granicama „pola“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. Beograd.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 smtClean="0">
                <a:latin typeface="Arial" pitchFamily="34" charset="0"/>
                <a:cs typeface="Arial" pitchFamily="34" charset="0"/>
              </a:rPr>
              <a:t>Batler 2010: Batler, Džudit. 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Nevolja s rodom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. Loznica.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sr-Latn-CS" dirty="0" smtClean="0">
                <a:latin typeface="Arial" pitchFamily="34" charset="0"/>
                <a:cs typeface="Arial" pitchFamily="34" charset="0"/>
              </a:rPr>
              <a:t>Bužinjska 2009: Bužinjska, Ana. Feminizam. In: Bužinjska, Ana, Markovski, Mihal Pavel. 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Književne teorije XX veka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. Beograd. S. 425-473.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Васиљев 2000: Васиљев, Душан. Човек пева после рата. 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In: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Васиљев, Душан.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Песме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. Сремски Карловци. С 54–55.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>
                <a:latin typeface="Arial" pitchFamily="34" charset="0"/>
                <a:cs typeface="Arial" pitchFamily="34" charset="0"/>
              </a:rPr>
              <a:t>Vulf 2009: Vulf, Virdžinija. 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Sopstvena soba.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 In: Marković, Nataša (ur.). Beograd.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sr-Latn-CS" dirty="0" smtClean="0">
                <a:latin typeface="Arial" pitchFamily="34" charset="0"/>
                <a:cs typeface="Arial" pitchFamily="34" charset="0"/>
              </a:rPr>
              <a:t>Vučković 1974: Vučković, Radovan. 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Velika sinteza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. Sarajevo.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Вучковић 2014: Вучковић, Радован.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Ликови жена у Андрићевом делу.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Београд.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3200" dirty="0" smtClean="0">
                <a:latin typeface="Arial" pitchFamily="34" charset="0"/>
                <a:cs typeface="Arial" pitchFamily="34" charset="0"/>
              </a:rPr>
              <a:t>1) Увод – како је и зашто дошло до Госпођичиног пада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/>
            <a:r>
              <a:rPr lang="ru-RU" dirty="0" smtClean="0">
                <a:latin typeface="Arial" pitchFamily="34" charset="0"/>
                <a:cs typeface="Arial" pitchFamily="34" charset="0"/>
              </a:rPr>
              <a:t> Лик Рајке Радаковић из романа ГОСПОЂИЦА Иве Андрића разматраћемо у односу на друштвени систем вредности према жени и женским особинама у оквиру одређених временских периода.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Đukić Perišić 2012: Đukić Perišić, Žaneta.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Pisac i priča: Stvaralačka biografija Ive Andrića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Novi Sad.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Камбјано 2007: Камбјано, Ђузепе. Постати човек. 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In: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Зоран Хамовић (ур.).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Ликови старе Грчке.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 Београд. С. 90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126.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sr-Latn-CS" dirty="0" smtClean="0">
                <a:latin typeface="Arial" pitchFamily="34" charset="0"/>
                <a:cs typeface="Arial" pitchFamily="34" charset="0"/>
              </a:rPr>
              <a:t>Keravica 2014: Keravica, Nikola. 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Ratnice antike.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 Beograd.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инг 2005: Кинг, Маргарет Л. Жена ренесансе. 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In: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Гарин, Еуђенио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Човек ренесансе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, Београд. С. 260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309.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sr-Latn-CS" dirty="0" smtClean="0">
                <a:latin typeface="Arial" pitchFamily="34" charset="0"/>
                <a:cs typeface="Arial" pitchFamily="34" charset="0"/>
              </a:rPr>
              <a:t>Lešić 2011: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Lešić, Zdenko Feminizam, feministička teorija i kritika 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In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Književna riječ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. Beograd.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sr-Latn-CS" dirty="0" smtClean="0">
                <a:latin typeface="Arial" pitchFamily="34" charset="0"/>
                <a:cs typeface="Arial" pitchFamily="34" charset="0"/>
              </a:rPr>
              <a:t>Molijer 1974: Molijer, Žan Batist. 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Tvrdica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. Beograd.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>
                <a:latin typeface="Arial" pitchFamily="34" charset="0"/>
                <a:cs typeface="Arial" pitchFamily="34" charset="0"/>
              </a:rPr>
              <a:t>Milinković 2007: Milinković, Slađana. </a:t>
            </a:r>
            <a:r>
              <a:rPr lang="sr-Latn-CS" i="1" dirty="0" smtClean="0">
                <a:latin typeface="Arial" pitchFamily="34" charset="0"/>
                <a:cs typeface="Arial" pitchFamily="34" charset="0"/>
              </a:rPr>
              <a:t>Stišani glasovi: ženska strana rimske istorije.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 Beograd.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sr-Latn-CS" dirty="0" smtClean="0">
                <a:latin typeface="Arial" pitchFamily="34" charset="0"/>
                <a:cs typeface="Arial" pitchFamily="34" charset="0"/>
              </a:rPr>
              <a:t>Ortner 2003: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Ortner, Šeri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Žena spram muškarca kao pripoda spram kulture? 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In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Antropologija žene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. Beograd.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sr-Latn-CS" dirty="0" smtClean="0">
                <a:latin typeface="Arial" pitchFamily="34" charset="0"/>
                <a:cs typeface="Arial" pitchFamily="34" charset="0"/>
              </a:rPr>
              <a:t>Popović 2010: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Popović, Tanja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Rečnik književnih termina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. Beograd.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Редфилд 2007: Редфилд, Џејмс. 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Homo domesticus. In: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Зоран Хамовић (ур.).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Ликови старе Грчке.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 Београд. С. 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163–198.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Секулић 1959: Секулић, Исидора.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Огледи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. Нови Сад.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Селимовић 2009: Селимовић, Меша.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Дервиш и смрт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. Београд.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Томин 2011: Томин, Светлана.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Мужаствене жене српског средњег века.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 Нови Сад.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Томић 2006</a:t>
            </a:r>
            <a:r>
              <a:rPr lang="sr-Cyrl-CS" baseline="30000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: Томић, Јаша. Значај женског рода у природи. 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In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Ана Столић (ур.).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Улога жене: феминистичка гледишта Јаше Томића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. Нови Сад. С. 68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76.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Томић 2006</a:t>
            </a:r>
            <a:r>
              <a:rPr lang="sr-Cyrl-CS" baseline="30000" dirty="0" smtClean="0">
                <a:latin typeface="Arial" pitchFamily="34" charset="0"/>
                <a:cs typeface="Arial" pitchFamily="34" charset="0"/>
              </a:rPr>
              <a:t>б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: Томић, Јаша. Жене као преступнице. 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In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Ана Столић (ур.). </a:t>
            </a:r>
            <a:r>
              <a:rPr lang="sr-Cyrl-CS" i="1" dirty="0" smtClean="0">
                <a:latin typeface="Arial" pitchFamily="34" charset="0"/>
                <a:cs typeface="Arial" pitchFamily="34" charset="0"/>
              </a:rPr>
              <a:t>Улога жене: феминистичка гледишта Јаше Томића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. Нови Сад. С. 381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394.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Трагично је живела и завршила јер је свим својим поступцима на клацкалици добра и зла увек нагињала овом другом, те се сваком одлуком приближавала Земаљском, а не Небеском царству.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Опседнутост материјалним – актуелна тема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Милан Богдановић и Петра Џаџић овај роман дефинишу као Андрићев „највећи књижевни подбачај“(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Vučković 1974: 350)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Позитивне критике: Велибор Глигорић, Мидхад Бегић, Бранко Милановић, Милош Бандић (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Vučković 1974: 352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), те Радован Вучковић и Жанета Ђукић Перишић.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Бавићемо се појединостима које осликавају психолошки профил Радаковићеве, али и јасно указују на трновит пут којим ће ићи, као и на страховит пад – Р. Вучковић га описује као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„прснуће оклопа и слом личности“ (</a:t>
            </a:r>
            <a:r>
              <a:rPr lang="sr-Latn-CS" dirty="0" smtClean="0">
                <a:latin typeface="Arial" pitchFamily="34" charset="0"/>
                <a:cs typeface="Arial" pitchFamily="34" charset="0"/>
              </a:rPr>
              <a:t>Vučković 1974: 360)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који ће на самом крају и доживети.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>
                <a:latin typeface="Arial" pitchFamily="34" charset="0"/>
                <a:cs typeface="Arial" pitchFamily="34" charset="0"/>
              </a:rPr>
              <a:t>Приказом Госпођичине спољашњости осликава се њено унутрашње стање и безизлазност ситуације за коју се, оправдавајући се очевим заветом, самосвесно и својеглаво определила.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Физичким изгледом одступа од очекиваног и пожељног за 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жену</a:t>
            </a:r>
            <a:r>
              <a:rPr lang="sr-Cyrl-CS" dirty="0" smtClean="0">
                <a:latin typeface="Arial" pitchFamily="34" charset="0"/>
                <a:cs typeface="Arial" pitchFamily="34" charset="0"/>
              </a:rPr>
              <a:t>, а приближава се свету мушкараца</a:t>
            </a:r>
            <a:r>
              <a:rPr lang="sr-Cyrl-CS" sz="35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35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883-9F8E-48AE-A1F1-D511E46258C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2302</Words>
  <Application>Microsoft Office PowerPoint</Application>
  <PresentationFormat>On-screen Show (4:3)</PresentationFormat>
  <Paragraphs>160</Paragraphs>
  <Slides>55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Office Theme</vt:lpstr>
      <vt:lpstr>Милана Поучки (Нови Сад)  Универзитет у Новом Саду Филозофски факултет  milanapoucki@gmail.com  (Не)мужаствена Рајка Радаковић – некад и сад   9. Симпозијум о Иви Андрићу Београд, 19.11.2016 </vt:lpstr>
      <vt:lpstr>Садржај рада</vt:lpstr>
      <vt:lpstr>Slide 3</vt:lpstr>
      <vt:lpstr>Slide 4</vt:lpstr>
      <vt:lpstr>1) Увод – како је и зашто дошло до Госпођичиног пада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2) Јованка – Госпођица – Лотика </vt:lpstr>
      <vt:lpstr>Slide 17</vt:lpstr>
      <vt:lpstr>Slide 18</vt:lpstr>
      <vt:lpstr>Slide 19</vt:lpstr>
      <vt:lpstr>Slide 20</vt:lpstr>
      <vt:lpstr>Slide 21</vt:lpstr>
      <vt:lpstr>3) Жена и женско у антици и средњем веку </vt:lpstr>
      <vt:lpstr>Slide 23</vt:lpstr>
      <vt:lpstr>Slide 24</vt:lpstr>
      <vt:lpstr>Slide 25</vt:lpstr>
      <vt:lpstr>Slide 26</vt:lpstr>
      <vt:lpstr>Slide 27</vt:lpstr>
      <vt:lpstr>4) Жена у патријархалној и традиционалној култури (народна књижевност) </vt:lpstr>
      <vt:lpstr>Slide 29</vt:lpstr>
      <vt:lpstr>Slide 30</vt:lpstr>
      <vt:lpstr>5) Човек ренесансе </vt:lpstr>
      <vt:lpstr>Slide 32</vt:lpstr>
      <vt:lpstr>Slide 33</vt:lpstr>
      <vt:lpstr>6) Тврдичлук у делима класицизма – Молијер  </vt:lpstr>
      <vt:lpstr>Slide 35</vt:lpstr>
      <vt:lpstr>7) Промена идеала – савремен живот и модерна феминистичка теорија </vt:lpstr>
      <vt:lpstr>Slide 37</vt:lpstr>
      <vt:lpstr>Slide 38</vt:lpstr>
      <vt:lpstr>Slide 39</vt:lpstr>
      <vt:lpstr>Slide 40</vt:lpstr>
      <vt:lpstr>Slide 41</vt:lpstr>
      <vt:lpstr>Slide 42</vt:lpstr>
      <vt:lpstr>8) Рајка Радаковић – сад  </vt:lpstr>
      <vt:lpstr>Slide 44</vt:lpstr>
      <vt:lpstr>Slide 45</vt:lpstr>
      <vt:lpstr>9) Извори и литература Извори</vt:lpstr>
      <vt:lpstr>Литература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</vt:vector>
  </TitlesOfParts>
  <Company>Poucki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Milana</dc:creator>
  <cp:lastModifiedBy>Milana</cp:lastModifiedBy>
  <cp:revision>246</cp:revision>
  <dcterms:created xsi:type="dcterms:W3CDTF">2015-08-24T14:02:58Z</dcterms:created>
  <dcterms:modified xsi:type="dcterms:W3CDTF">2016-11-13T17:11:30Z</dcterms:modified>
</cp:coreProperties>
</file>