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1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C975C-7ECB-4BAB-8B3A-71B47766EF16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65D70-70F2-45E9-A650-CD4F7187CE1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5D70-70F2-45E9-A650-CD4F7187CE15}" type="slidenum">
              <a:rPr lang="bs-Latn-BA" smtClean="0"/>
              <a:pPr/>
              <a:t>1</a:t>
            </a:fld>
            <a:endParaRPr lang="bs-Latn-B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65D70-70F2-45E9-A650-CD4F7187CE15}" type="slidenum">
              <a:rPr lang="bs-Latn-BA" smtClean="0"/>
              <a:pPr/>
              <a:t>12</a:t>
            </a:fld>
            <a:endParaRPr lang="bs-Latn-B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0D33EF-AB2B-4461-80E8-0B0322A8A430}" type="datetimeFigureOut">
              <a:rPr lang="sr-Latn-CS" smtClean="0"/>
              <a:pPr/>
              <a:t>18.4.2017</a:t>
            </a:fld>
            <a:endParaRPr lang="bs-Latn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s-Latn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8B8198-A6B7-411C-B541-201DFDA7FC7E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zemillun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001056" cy="742955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bs-Latn-BA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s-Latn-BA" sz="3600" b="1" dirty="0" smtClean="0">
                <a:latin typeface="Arial" pitchFamily="34" charset="0"/>
                <a:cs typeface="Arial" pitchFamily="34" charset="0"/>
              </a:rPr>
            </a:br>
            <a:r>
              <a:rPr lang="bs-Latn-BA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s-Latn-BA" sz="3600" b="1" dirty="0" smtClean="0">
                <a:latin typeface="Arial" pitchFamily="34" charset="0"/>
                <a:cs typeface="Arial" pitchFamily="34" charset="0"/>
              </a:rPr>
            </a:br>
            <a:r>
              <a:rPr lang="bs-Latn-BA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Erna Murić (Tuzla) </a:t>
            </a:r>
            <a:r>
              <a:rPr lang="bs-Latn-BA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Filozofski fakultet Univerziteta u Tuzli</a:t>
            </a:r>
            <a:br>
              <a:rPr lang="bs-Latn-BA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Odsjek za bosanski jezik i književnost </a:t>
            </a:r>
            <a:br>
              <a:rPr lang="bs-Latn-BA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dzemillun@yahoo.com</a:t>
            </a:r>
            <a:r>
              <a:rPr lang="bs-Latn-BA" sz="4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4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Rizvić o Andrićevom OMERPAŠI LATASU: roman kao materijal za `čitanje`autora u ključu pozitivističkog psihologizma</a:t>
            </a:r>
            <a:br>
              <a:rPr lang="bs-Latn-B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4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4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Andric Initiative:Ivo Andrić u evropskom kontekstu</a:t>
            </a: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Bukurešt, 12-14.10.2017.</a:t>
            </a: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4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49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s-Latn-BA" sz="4900" b="1" dirty="0" smtClean="0">
                <a:latin typeface="Arial" pitchFamily="34" charset="0"/>
                <a:cs typeface="Arial" pitchFamily="34" charset="0"/>
              </a:rPr>
            </a:br>
            <a:endParaRPr lang="bs-Latn-BA" sz="49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Rizvić tumači lik Omerpaše Latasa kao neku vrstu negativa Andrićeve ličnosti odnosno u ključu tzv.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pozitivističkog psihologizma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: tumačenja prema kojem se psihička konfiguracija autorove ličnosti uzima kao mjerilo interpretacije pa i vrednovanja teksta. </a:t>
            </a:r>
          </a:p>
          <a:p>
            <a:pPr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sz="3200" dirty="0" smtClean="0"/>
              <a:t> </a:t>
            </a:r>
            <a:r>
              <a:rPr lang="bs-Latn-BA" sz="3200" dirty="0" smtClean="0"/>
              <a:t> “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Stoga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je u Omer-paši Latasu ipak alegorijski pisano djelo `Ivo Andrić njim samim` u mnogim bitnim moralnim i psihološkim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vidovima"( Rizvić 1995:477).</a:t>
            </a: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01090" y="6215082"/>
            <a:ext cx="511942" cy="557987"/>
          </a:xfrm>
        </p:spPr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348" y="357166"/>
            <a:ext cx="7972452" cy="592935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Prema Rizviću, osim lika Omerpaše Latasa u kojem je ispisan Andrićev  “kompleks renegatstva”, postoje još tri lika koja reprezentiraju identitet empirijskog autora:</a:t>
            </a:r>
          </a:p>
          <a:p>
            <a:pPr algn="just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Lik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Karasa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, kao slabašna i oportunistička strana pisca;</a:t>
            </a: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Lik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Junus-efendije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, kao birokratska i egoistična strana karaktera; </a:t>
            </a: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Lik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Idris-efendije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, kao oličenje njegove egzistencijalne strepnje. </a:t>
            </a:r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72528" y="6215082"/>
            <a:ext cx="440504" cy="557987"/>
          </a:xfrm>
        </p:spPr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2910" y="857232"/>
            <a:ext cx="8186766" cy="521497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Neovisno o (neutvrdivosti) istinitosti ovakvih čitanja važno je naglasiti da većina njih spada u domen Ekovih “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nagađanja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” odnosno u domen pozitivističke teorije književnosti. </a:t>
            </a:r>
          </a:p>
          <a:p>
            <a:pPr algn="just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Miješanje zakona i funkcija fikcionalnog i stvarnog svijeta moglo se prevazići pomoću teorijske aparature imagologije i semiotike. </a:t>
            </a:r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58214" y="6300013"/>
            <a:ext cx="500066" cy="557987"/>
          </a:xfrm>
        </p:spPr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lnSpcReduction="10000"/>
          </a:bodyPr>
          <a:lstStyle/>
          <a:p>
            <a:r>
              <a:rPr lang="bs-Latn-BA" sz="3200" dirty="0" smtClean="0">
                <a:latin typeface="Arial" pitchFamily="34" charset="0"/>
                <a:cs typeface="Arial" pitchFamily="34" charset="0"/>
              </a:rPr>
              <a:t>1. Tumačenje “Andrićevog svijeta” kao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fikcionalnog svijeta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sa svojim posebnim zakonitostima pri čemu bi se analizirale narativne strategije stvaranja tzv.metapripovijesti ili metapriča </a:t>
            </a:r>
          </a:p>
          <a:p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bs-Latn-BA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Tumačenje “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Andrićevog svijeta”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kao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Andrićeve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predodžbe Bosne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pri čemu bi se analizirala pretvorba imalogogema u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ideologeme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i djelovanje tzv.obrnute mimeze. </a:t>
            </a: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03496" y="6371451"/>
            <a:ext cx="440504" cy="486549"/>
          </a:xfrm>
        </p:spPr>
        <p:txBody>
          <a:bodyPr/>
          <a:lstStyle/>
          <a:p>
            <a:fld id="{598B8198-A6B7-411C-B541-201DFDA7FC7E}" type="slidenum">
              <a:rPr lang="bs-Latn-BA" sz="1600" b="1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bs-Latn-BA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150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Kao rezultat Rizvićevog biografizma proizlazi jedino činjenica ambivalentnosti teksta čiju je estetsku djelotvornost na koncu,  proturječno vlastitom tumačenju, i sam priznao. Zaključivši kako je Andrićev svijet duhovno i estetski sukladan njegovom biću Rizvić će dodati: </a:t>
            </a:r>
          </a:p>
          <a:p>
            <a:pPr algn="just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“ On je bio i njegova mržnja i njegova ljubav” (Rizvić 1995: 680). </a:t>
            </a:r>
          </a:p>
          <a:p>
            <a:pPr algn="just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29652" y="6143644"/>
            <a:ext cx="583380" cy="629425"/>
          </a:xfrm>
        </p:spPr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472" y="357166"/>
            <a:ext cx="8115328" cy="592935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4. Zaključak</a:t>
            </a:r>
          </a:p>
          <a:p>
            <a:pPr algn="ctr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Rizvić je nastojao ostaviti što manje prostora sumnji kad je riječ o vlastitom čitanju Andrića.</a:t>
            </a:r>
          </a:p>
          <a:p>
            <a:pPr algn="just"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To čitanje oslanja se na pozitivizam i psihologizam ali je barem djelomično odraz i dominantnog raspoloženja u interpretativnoj zajednici u vrijeme kada je studija objavljena.</a:t>
            </a:r>
          </a:p>
          <a:p>
            <a:pPr algn="just"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Ovim radom nastojali smo dokazati da niti jedan tekst ne može kontrolisati zaplete vlastitog prijema. </a:t>
            </a:r>
          </a:p>
          <a:p>
            <a:pPr algn="just">
              <a:buNone/>
            </a:pPr>
            <a:endParaRPr lang="bs-Latn-BA" sz="3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29652" y="6286520"/>
            <a:ext cx="583380" cy="486549"/>
          </a:xfrm>
        </p:spPr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428604"/>
            <a:ext cx="8443914" cy="64293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bs-Latn-BA" sz="3500" dirty="0" smtClean="0">
                <a:latin typeface="Arial" pitchFamily="34" charset="0"/>
                <a:cs typeface="Arial" pitchFamily="34" charset="0"/>
              </a:rPr>
              <a:t>Izvori i literatura </a:t>
            </a:r>
          </a:p>
          <a:p>
            <a:pPr algn="ctr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Rizvić 1995: Rizvić, Muhsin, </a:t>
            </a:r>
            <a:r>
              <a:rPr lang="bs-Latn-BA" sz="3500" i="1" dirty="0" smtClean="0">
                <a:latin typeface="Arial" pitchFamily="34" charset="0"/>
                <a:cs typeface="Arial" pitchFamily="34" charset="0"/>
              </a:rPr>
              <a:t>Bosanski muslimani u Andrićevom svijetu, Ljiljan, 1995.</a:t>
            </a:r>
          </a:p>
          <a:p>
            <a:pPr algn="just"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Andrić 1981: Andrić, Ivo, </a:t>
            </a:r>
            <a:r>
              <a:rPr lang="bs-Latn-BA" sz="3500" i="1" dirty="0" smtClean="0">
                <a:latin typeface="Arial" pitchFamily="34" charset="0"/>
                <a:cs typeface="Arial" pitchFamily="34" charset="0"/>
              </a:rPr>
              <a:t>Omerpaša Latas </a:t>
            </a:r>
            <a:r>
              <a:rPr lang="bs-Latn-BA" sz="3500" dirty="0" smtClean="0">
                <a:latin typeface="Arial" pitchFamily="34" charset="0"/>
                <a:cs typeface="Arial" pitchFamily="34" charset="0"/>
              </a:rPr>
              <a:t>Sabrana djela Ive Andrića, Beograd, 1981.</a:t>
            </a:r>
          </a:p>
          <a:p>
            <a:pPr algn="just">
              <a:buNone/>
            </a:pPr>
            <a:endParaRPr lang="bs-Latn-BA" sz="3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 Dukić 2009: </a:t>
            </a:r>
            <a:r>
              <a:rPr lang="bs-Latn-BA" sz="3500" dirty="0" smtClean="0">
                <a:latin typeface="Arial" pitchFamily="34" charset="0"/>
                <a:cs typeface="Arial" pitchFamily="34" charset="0"/>
              </a:rPr>
              <a:t>Dukić, Davor i dr., </a:t>
            </a:r>
            <a:r>
              <a:rPr lang="bs-Latn-BA" sz="3500" i="1" dirty="0" smtClean="0">
                <a:latin typeface="Arial" pitchFamily="34" charset="0"/>
                <a:cs typeface="Arial" pitchFamily="34" charset="0"/>
              </a:rPr>
              <a:t>Kako vidimo strane zemlje: uvod u imagologiju</a:t>
            </a:r>
            <a:r>
              <a:rPr lang="bs-Latn-BA" sz="3500" dirty="0" smtClean="0">
                <a:latin typeface="Arial" pitchFamily="34" charset="0"/>
                <a:cs typeface="Arial" pitchFamily="34" charset="0"/>
              </a:rPr>
              <a:t>, Zagreb, </a:t>
            </a:r>
            <a:r>
              <a:rPr lang="bs-Latn-BA" sz="3500" dirty="0" smtClean="0">
                <a:latin typeface="Arial" pitchFamily="34" charset="0"/>
                <a:cs typeface="Arial" pitchFamily="34" charset="0"/>
              </a:rPr>
              <a:t>2009.</a:t>
            </a:r>
          </a:p>
          <a:p>
            <a:pPr algn="just">
              <a:buNone/>
            </a:pPr>
            <a:r>
              <a:rPr lang="bs-Latn-BA" sz="3500" dirty="0" smtClean="0">
                <a:latin typeface="Arial" pitchFamily="34" charset="0"/>
                <a:cs typeface="Arial" pitchFamily="34" charset="0"/>
              </a:rPr>
              <a:t>Spahić 2001: Spahić, Vedad, </a:t>
            </a:r>
            <a:r>
              <a:rPr lang="bs-Latn-BA" sz="3500" i="1" dirty="0" smtClean="0">
                <a:latin typeface="Arial" pitchFamily="34" charset="0"/>
                <a:cs typeface="Arial" pitchFamily="34" charset="0"/>
              </a:rPr>
              <a:t>Hljeb od javorove kore</a:t>
            </a:r>
            <a:r>
              <a:rPr lang="bs-Latn-BA" sz="3500" dirty="0" smtClean="0">
                <a:latin typeface="Arial" pitchFamily="34" charset="0"/>
                <a:cs typeface="Arial" pitchFamily="34" charset="0"/>
              </a:rPr>
              <a:t>. U: </a:t>
            </a:r>
            <a:r>
              <a:rPr lang="bs-Latn-BA" sz="3500" i="1" dirty="0" smtClean="0">
                <a:latin typeface="Arial" pitchFamily="34" charset="0"/>
                <a:cs typeface="Arial" pitchFamily="34" charset="0"/>
              </a:rPr>
              <a:t>Andrić i Bošnjaci </a:t>
            </a:r>
            <a:r>
              <a:rPr lang="bs-Latn-BA" sz="3500" dirty="0" smtClean="0">
                <a:latin typeface="Arial" pitchFamily="34" charset="0"/>
                <a:cs typeface="Arial" pitchFamily="34" charset="0"/>
              </a:rPr>
              <a:t>(zbornik radova), BZK Preporod, Tuzla, 2001. </a:t>
            </a:r>
          </a:p>
          <a:p>
            <a:pPr algn="just">
              <a:buNone/>
            </a:pPr>
            <a:endParaRPr lang="bs-Latn-BA" sz="3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4414" y="714356"/>
            <a:ext cx="7472386" cy="5292935"/>
          </a:xfrm>
        </p:spPr>
        <p:txBody>
          <a:bodyPr>
            <a:normAutofit/>
          </a:bodyPr>
          <a:lstStyle/>
          <a:p>
            <a:pPr marL="624078" indent="-514350" algn="just">
              <a:lnSpc>
                <a:spcPct val="150000"/>
              </a:lnSpc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1. Sažetak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rada</a:t>
            </a:r>
          </a:p>
          <a:p>
            <a:pPr marL="624078" indent="-514350" algn="just">
              <a:lnSpc>
                <a:spcPct val="150000"/>
              </a:lnSpc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Uvodna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razmatranja</a:t>
            </a:r>
          </a:p>
          <a:p>
            <a:pPr marL="624078" indent="-514350" algn="just">
              <a:lnSpc>
                <a:spcPct val="150000"/>
              </a:lnSpc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3. Rizvićevo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čitanje </a:t>
            </a:r>
            <a:r>
              <a:rPr lang="bs-Latn-BA" sz="3200" i="1" dirty="0" smtClean="0">
                <a:latin typeface="Arial" pitchFamily="34" charset="0"/>
                <a:cs typeface="Arial" pitchFamily="34" charset="0"/>
              </a:rPr>
              <a:t>Omerpaše Latasa</a:t>
            </a:r>
            <a:endParaRPr lang="bs-Latn-BA" sz="3200" i="1" dirty="0" smtClean="0">
              <a:latin typeface="Arial" pitchFamily="34" charset="0"/>
              <a:cs typeface="Arial" pitchFamily="34" charset="0"/>
            </a:endParaRPr>
          </a:p>
          <a:p>
            <a:pPr marL="624078" indent="-514350" algn="just">
              <a:lnSpc>
                <a:spcPct val="150000"/>
              </a:lnSpc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4. Zaključak</a:t>
            </a: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marL="624078" indent="-514350" algn="just">
              <a:lnSpc>
                <a:spcPct val="150000"/>
              </a:lnSpc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5. Izvori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i literatura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flipH="1">
            <a:off x="8072459" y="6286520"/>
            <a:ext cx="1071539" cy="571481"/>
          </a:xfrm>
        </p:spPr>
        <p:txBody>
          <a:bodyPr/>
          <a:lstStyle/>
          <a:p>
            <a:r>
              <a:rPr lang="bs-Latn-BA" sz="2000" b="1" dirty="0" smtClean="0">
                <a:latin typeface="Arial" pitchFamily="34" charset="0"/>
                <a:cs typeface="Arial" pitchFamily="34" charset="0"/>
              </a:rPr>
              <a:t>1</a:t>
            </a:r>
            <a:endParaRPr lang="bs-Latn-BA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214290"/>
            <a:ext cx="8501122" cy="6143668"/>
          </a:xfrm>
        </p:spPr>
        <p:txBody>
          <a:bodyPr>
            <a:normAutofit/>
          </a:bodyPr>
          <a:lstStyle/>
          <a:p>
            <a:pPr marL="624078" indent="-514350" algn="ctr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1. Sažetak</a:t>
            </a:r>
          </a:p>
          <a:p>
            <a:pPr marL="624078" indent="-514350" algn="ctr">
              <a:buAutoNum type="arabicPeriod"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marL="624078" indent="-514350" algn="just">
              <a:lnSpc>
                <a:spcPct val="110000"/>
              </a:lnSpc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   Rad se bavi kritičkim čitanjem Rizvićevog tumačenja romana OMERPAŠA LATAS sa naglaskom na propitivanju njegovog teorijsko-metodološkog aparata i etičko-političkog sjedišta interpretacije.  Rizvićevo čitanje analizira se iz perspektive postrukturalističkih koncepata identiteta.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14290"/>
            <a:ext cx="7929618" cy="6286544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bs-Latn-BA" sz="5100" dirty="0" smtClean="0">
                <a:latin typeface="Arial" pitchFamily="34" charset="0"/>
                <a:cs typeface="Arial" pitchFamily="34" charset="0"/>
              </a:rPr>
              <a:t>2. Uvodna razmatranja</a:t>
            </a:r>
          </a:p>
          <a:p>
            <a:pPr algn="just">
              <a:lnSpc>
                <a:spcPct val="120000"/>
              </a:lnSpc>
              <a:buNone/>
            </a:pPr>
            <a:endParaRPr lang="bs-Latn-BA" sz="51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bs-Latn-BA" sz="5100" dirty="0" smtClean="0">
                <a:latin typeface="Arial" pitchFamily="34" charset="0"/>
                <a:cs typeface="Arial" pitchFamily="34" charset="0"/>
              </a:rPr>
              <a:t>  Studija BOSANSKI MUSLIMANI U ANDRIĆEVOM SVIJETU je posljednje djelo napisano za života Muhsina Rizvića i objavljeno </a:t>
            </a:r>
            <a:r>
              <a:rPr lang="bs-Latn-BA" sz="5100" dirty="0" smtClean="0">
                <a:latin typeface="Arial" pitchFamily="34" charset="0"/>
                <a:cs typeface="Arial" pitchFamily="34" charset="0"/>
              </a:rPr>
              <a:t>1995. </a:t>
            </a:r>
            <a:r>
              <a:rPr lang="bs-Latn-BA" sz="5100" dirty="0" smtClean="0">
                <a:latin typeface="Arial" pitchFamily="34" charset="0"/>
                <a:cs typeface="Arial" pitchFamily="34" charset="0"/>
              </a:rPr>
              <a:t>Ova studija ima svoju idejnu prethistoriju u ranijim književnopovijesnim sintezama o bosanskohercegovačkoj književnosti  (Rizvić 1981; 1985) gdje autor analizira fenomen tzv. pripovjedačke </a:t>
            </a:r>
            <a:r>
              <a:rPr lang="bs-Latn-BA" sz="5100" dirty="0" smtClean="0">
                <a:latin typeface="Arial" pitchFamily="34" charset="0"/>
                <a:cs typeface="Arial" pitchFamily="34" charset="0"/>
              </a:rPr>
              <a:t>Bosne.</a:t>
            </a:r>
            <a:endParaRPr lang="bs-Latn-BA" sz="51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bs-Latn-BA" sz="4600" dirty="0" smtClean="0">
                <a:latin typeface="Arial" pitchFamily="34" charset="0"/>
                <a:cs typeface="Arial" pitchFamily="34" charset="0"/>
              </a:rPr>
              <a:t>.  </a:t>
            </a:r>
          </a:p>
          <a:p>
            <a:pPr algn="just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Rizvić će se Andrićevom poetikom pozabaviti u PREGLEDU KNJIŽEVNOSTI NARODA BiH (1985) pokušavajući odrediti svojevrstan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duhovni etimon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njegovog opusa. Međutim, za razliku od ove studije, u kojoj Rizvić traga za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intentio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operis</a:t>
            </a:r>
            <a:r>
              <a:rPr lang="bs-Latn-BA" sz="3200" b="1" i="1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( Eko 2001) u studiji BOSANSKI MUSLIMANI U ANDRIĆEVOM SVIJETU on se bavi otkrivanjem tzv.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intentio auctoris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odnosno</a:t>
            </a:r>
            <a:r>
              <a:rPr lang="bs-Latn-BA" sz="32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autorove (nesvjesne) namjere. </a:t>
            </a:r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Umberto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Eko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je, naime, u GRANICAMA TUMAČENJA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(Eko 2001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) definirao razliku između tzv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. implicitnog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ili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uzornog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čitaoca te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tzv.eksplicitnog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ili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zbiljskog</a:t>
            </a:r>
            <a:r>
              <a:rPr lang="bs-Latn-BA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čitaoca kao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  i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razliku između</a:t>
            </a:r>
            <a:r>
              <a:rPr lang="bs-Latn-BA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tumačenja</a:t>
            </a:r>
            <a:r>
              <a:rPr lang="bs-Latn-BA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bs-Latn-BA" sz="3200" b="1" dirty="0" smtClean="0">
                <a:latin typeface="Arial" pitchFamily="34" charset="0"/>
                <a:cs typeface="Arial" pitchFamily="34" charset="0"/>
              </a:rPr>
              <a:t>upotrebe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teksta.  </a:t>
            </a: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Iako </a:t>
            </a:r>
            <a:r>
              <a:rPr lang="bs-Latn-BA" sz="3200" dirty="0" smtClean="0">
                <a:latin typeface="Arial" pitchFamily="34" charset="0"/>
                <a:cs typeface="Arial" pitchFamily="34" charset="0"/>
              </a:rPr>
              <a:t>je tekst moguće tumačiti na bezbroj načina, sama tekstualna koherencija odbacit će nepromišljena tumačenja. </a:t>
            </a:r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U tom smislu, zaključak koji Vedad Spahić iznosi povodom upotrebe Andrićeve doktorske disertacije kao ključa za tumačenje njegovih djela, može se uzeti kao legitiman za status fikcionalnih tekstova uopće:</a:t>
            </a:r>
          </a:p>
          <a:p>
            <a:pPr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“ Andrićevom djelu nije potrebna ničija advokatura. Ono ima vlastite odbrambene mehanizme, a zadaća je kritičara utvrditi kako ti mehanizmi funkcionišu” (Spahić 2001:63)”.</a:t>
            </a:r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450056"/>
          </a:xfrm>
        </p:spPr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3. Rizvićevo čitanje OMERPAŠE LATASA</a:t>
            </a:r>
          </a:p>
          <a:p>
            <a:pPr algn="ctr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Temeljna argumentacija studije BOSANSKI MUSLIMANI U ANDRIĆEVOM SVIJETU polazi od teze o generičkoj i idejno-motivskoj važnosti Andrićeve disertacije za njegova djela.</a:t>
            </a:r>
          </a:p>
          <a:p>
            <a:pPr algn="just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Ta ideologija, smatra Rizvić, angažovala se na stvaranju literarnih predodžbi o “turskoj krivici” bosanskih muslimana.</a:t>
            </a:r>
            <a:endParaRPr lang="bs-Latn-BA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Teorijsko-metodološka potka za čitanje Andrića u ovoj studiji predstavlja hibridni spoj estetike recepcije, pozitivizma i psihoanalize te mjestimično i kritike stereotipnih i egzotičnih predstava o drugima. </a:t>
            </a:r>
          </a:p>
          <a:p>
            <a:pPr algn="just">
              <a:buNone/>
            </a:pPr>
            <a:endParaRPr lang="bs-Latn-BA" sz="3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bs-Latn-BA" sz="3200" dirty="0" smtClean="0">
                <a:latin typeface="Arial" pitchFamily="34" charset="0"/>
                <a:cs typeface="Arial" pitchFamily="34" charset="0"/>
              </a:rPr>
              <a:t>  Prema Rizviću, Andrić se pisanjem oslobađao podsvjesnih i potisnutih poriva i kompleksa te ih racionalizirao u narativnim identitetima svojih likova. </a:t>
            </a:r>
            <a:endParaRPr lang="bs-Latn-BA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8198-A6B7-411C-B541-201DFDA7FC7E}" type="slidenum">
              <a:rPr lang="bs-Latn-BA" sz="1400" b="1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bs-Latn-BA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</TotalTime>
  <Words>814</Words>
  <Application>Microsoft Office PowerPoint</Application>
  <PresentationFormat>On-screen Show (4:3)</PresentationFormat>
  <Paragraphs>76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  Erna Murić (Tuzla)  Filozofski fakultet Univerziteta u Tuzli Odsjek za bosanski jezik i književnost   dzemillun@yahoo.com Rizvić o Andrićevom OMERPAŠI LATASU: roman kao materijal za `čitanje`autora u ključu pozitivističkog psihologizma  Andric Initiative:Ivo Andrić u evropskom kontekstu  Bukurešt, 12-14.10.2017. 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Erna Murić (Tuzla)   Filozofski fakultet Univerziteta u Tuzli Odsjek za bosanski jezik i književnost</dc:title>
  <dc:creator>user</dc:creator>
  <cp:lastModifiedBy>user</cp:lastModifiedBy>
  <cp:revision>21</cp:revision>
  <dcterms:created xsi:type="dcterms:W3CDTF">2017-04-18T06:30:14Z</dcterms:created>
  <dcterms:modified xsi:type="dcterms:W3CDTF">2017-04-18T13:55:44Z</dcterms:modified>
</cp:coreProperties>
</file>