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A4191-DE0B-4A43-8F0E-E093907BEFA8}" type="datetimeFigureOut">
              <a:rPr lang="en-US" smtClean="0"/>
              <a:t>10/5/2017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BDB83-FC12-468A-A02D-B560C0EA817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D8E6E-6EB6-4A01-BEAB-9569A23867B7}" type="datetime1">
              <a:rPr lang="en-US" smtClean="0"/>
              <a:t>10/5/2017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A8483-6968-4825-AF7C-E83585EAA9AD}" type="datetime1">
              <a:rPr lang="en-US" smtClean="0"/>
              <a:t>10/5/2017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25B4-1662-4E07-BE3E-D184B97C71C6}" type="datetime1">
              <a:rPr lang="en-US" smtClean="0"/>
              <a:t>10/5/2017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C19FD-409C-4311-9298-3C0331E52E92}" type="datetime1">
              <a:rPr lang="en-US" smtClean="0"/>
              <a:t>10/5/2017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A3486-BFEE-4D0E-A3B3-D7AA6141DADE}" type="datetime1">
              <a:rPr lang="en-US" smtClean="0"/>
              <a:t>10/5/2017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D7B67-4BE4-4470-8337-56A91B280C48}" type="datetime1">
              <a:rPr lang="en-US" smtClean="0"/>
              <a:t>10/5/2017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C0FB-7C43-4D3C-99DD-DB68EF5CF390}" type="datetime1">
              <a:rPr lang="en-US" smtClean="0"/>
              <a:t>10/5/2017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5C7DB-BC19-451B-8DD7-5E4331508FCC}" type="datetime1">
              <a:rPr lang="en-US" smtClean="0"/>
              <a:t>10/5/2017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C9FD-7E67-4959-834B-824FC475EA5D}" type="datetime1">
              <a:rPr lang="en-US" smtClean="0"/>
              <a:t>10/5/2017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70D0-BFDA-4C7D-97D3-3561B87FE952}" type="datetime1">
              <a:rPr lang="en-US" smtClean="0"/>
              <a:t>10/5/2017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5C729-B70F-474E-B97A-BB7133CBC051}" type="datetime1">
              <a:rPr lang="en-US" smtClean="0"/>
              <a:t>10/5/2017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A2384C-CA56-4B59-89D8-DC9E4DAF218A}" type="datetime1">
              <a:rPr lang="en-US" smtClean="0"/>
              <a:t>10/5/2017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559589-3706-4A4B-B2E8-3853C24A5B9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2214554"/>
            <a:ext cx="8624918" cy="2571768"/>
          </a:xfrm>
        </p:spPr>
        <p:txBody>
          <a:bodyPr>
            <a:noAutofit/>
          </a:bodyPr>
          <a:lstStyle/>
          <a:p>
            <a:pPr algn="ctr"/>
            <a:r>
              <a:rPr lang="sr-Cyrl-RS" sz="4600" b="1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sr-Cyrl-RS" sz="4600" b="1" cap="none" dirty="0" smtClean="0">
                <a:latin typeface="Arial" pitchFamily="34" charset="0"/>
                <a:cs typeface="Arial" pitchFamily="34" charset="0"/>
              </a:rPr>
              <a:t>радационе</a:t>
            </a:r>
            <a:r>
              <a:rPr lang="sr-Cyrl-RS" sz="4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4600" b="1" cap="none" dirty="0" smtClean="0">
                <a:latin typeface="Arial" pitchFamily="34" charset="0"/>
                <a:cs typeface="Arial" pitchFamily="34" charset="0"/>
              </a:rPr>
              <a:t>конструкције с квантитативним глаголима у</a:t>
            </a:r>
            <a:r>
              <a:rPr lang="sr-Cyrl-RS" sz="4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4600" b="1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sr-Cyrl-RS" sz="4600" b="1" i="1" cap="small" dirty="0" smtClean="0">
                <a:latin typeface="Arial" pitchFamily="34" charset="0"/>
                <a:cs typeface="Arial" pitchFamily="34" charset="0"/>
              </a:rPr>
              <a:t>мерпаши</a:t>
            </a:r>
            <a:r>
              <a:rPr lang="sr-Cyrl-RS" sz="4600" b="1" i="1" dirty="0" smtClean="0">
                <a:latin typeface="Arial" pitchFamily="34" charset="0"/>
                <a:cs typeface="Arial" pitchFamily="34" charset="0"/>
              </a:rPr>
              <a:t> Л</a:t>
            </a:r>
            <a:r>
              <a:rPr lang="sr-Cyrl-RS" sz="4600" b="1" i="1" cap="small" dirty="0" smtClean="0">
                <a:latin typeface="Arial" pitchFamily="34" charset="0"/>
                <a:cs typeface="Arial" pitchFamily="34" charset="0"/>
              </a:rPr>
              <a:t>атасу</a:t>
            </a:r>
            <a:r>
              <a:rPr lang="sr-Cyrl-RS" sz="4600" b="1" i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sr-Cyrl-RS" sz="4600" b="1" i="1" dirty="0" smtClean="0">
                <a:latin typeface="Arial" pitchFamily="34" charset="0"/>
                <a:cs typeface="Arial" pitchFamily="34" charset="0"/>
              </a:rPr>
            </a:br>
            <a:r>
              <a:rPr lang="sr-Cyrl-RS" sz="4600" b="1" dirty="0" smtClean="0">
                <a:latin typeface="Arial" pitchFamily="34" charset="0"/>
                <a:cs typeface="Arial" pitchFamily="34" charset="0"/>
              </a:rPr>
              <a:t>И. А</a:t>
            </a:r>
            <a:r>
              <a:rPr lang="sr-Cyrl-RS" sz="4600" b="1" cap="none" dirty="0" smtClean="0">
                <a:latin typeface="Arial" pitchFamily="34" charset="0"/>
                <a:cs typeface="Arial" pitchFamily="34" charset="0"/>
              </a:rPr>
              <a:t>ндрића</a:t>
            </a:r>
            <a:r>
              <a:rPr lang="sr-Cyrl-RS" sz="4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4600" b="1" dirty="0" smtClean="0">
                <a:latin typeface="Arial" pitchFamily="34" charset="0"/>
                <a:cs typeface="Arial" pitchFamily="34" charset="0"/>
              </a:rPr>
            </a:br>
            <a:r>
              <a:rPr lang="sr-Cyrl-RS" sz="4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4600" b="1" dirty="0" smtClean="0">
                <a:latin typeface="Arial" pitchFamily="34" charset="0"/>
                <a:cs typeface="Arial" pitchFamily="34" charset="0"/>
              </a:rPr>
            </a:br>
            <a:r>
              <a:rPr lang="sr-Latn-RS" sz="2600" b="1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sr-Cyrl-RS" sz="2600" b="1" cap="none" dirty="0" smtClean="0">
                <a:latin typeface="Arial" pitchFamily="34" charset="0"/>
                <a:cs typeface="Arial" pitchFamily="34" charset="0"/>
              </a:rPr>
              <a:t>импозијум</a:t>
            </a: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2600" b="1" i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Cyrl-RS" sz="2600" b="1" i="1" cap="small" dirty="0" smtClean="0">
                <a:latin typeface="Arial" pitchFamily="34" charset="0"/>
                <a:cs typeface="Arial" pitchFamily="34" charset="0"/>
              </a:rPr>
              <a:t>ндрићев</a:t>
            </a:r>
            <a:r>
              <a:rPr lang="sr-Cyrl-RS" sz="2600" b="1" i="1" dirty="0" smtClean="0">
                <a:latin typeface="Arial" pitchFamily="34" charset="0"/>
                <a:cs typeface="Arial" pitchFamily="34" charset="0"/>
              </a:rPr>
              <a:t> О</a:t>
            </a:r>
            <a:r>
              <a:rPr lang="sr-Cyrl-RS" sz="2600" b="1" i="1" cap="small" dirty="0" smtClean="0">
                <a:latin typeface="Arial" pitchFamily="34" charset="0"/>
                <a:cs typeface="Arial" pitchFamily="34" charset="0"/>
              </a:rPr>
              <a:t>мерпаша</a:t>
            </a:r>
            <a:r>
              <a:rPr lang="sr-Cyrl-RS" sz="2600" b="1" i="1" dirty="0" smtClean="0">
                <a:latin typeface="Arial" pitchFamily="34" charset="0"/>
                <a:cs typeface="Arial" pitchFamily="34" charset="0"/>
              </a:rPr>
              <a:t> л</a:t>
            </a:r>
            <a:r>
              <a:rPr lang="sr-Cyrl-RS" sz="2600" b="1" i="1" cap="small" dirty="0" smtClean="0">
                <a:latin typeface="Arial" pitchFamily="34" charset="0"/>
                <a:cs typeface="Arial" pitchFamily="34" charset="0"/>
              </a:rPr>
              <a:t>атас</a:t>
            </a: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2600" b="1" dirty="0" smtClean="0">
                <a:latin typeface="Arial" pitchFamily="34" charset="0"/>
                <a:cs typeface="Arial" pitchFamily="34" charset="0"/>
              </a:rPr>
            </a:b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sr-Cyrl-RS" sz="2600" b="1" cap="none" dirty="0" smtClean="0">
                <a:latin typeface="Arial" pitchFamily="34" charset="0"/>
                <a:cs typeface="Arial" pitchFamily="34" charset="0"/>
              </a:rPr>
              <a:t>укурешт</a:t>
            </a: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, 12–14. </a:t>
            </a:r>
            <a:r>
              <a:rPr lang="sr-Cyrl-RS" sz="2600" b="1" cap="none" dirty="0" smtClean="0">
                <a:latin typeface="Arial" pitchFamily="34" charset="0"/>
                <a:cs typeface="Arial" pitchFamily="34" charset="0"/>
              </a:rPr>
              <a:t>октобар</a:t>
            </a:r>
            <a:r>
              <a:rPr lang="sr-Cyrl-RS" sz="2600" b="1" dirty="0" smtClean="0">
                <a:latin typeface="Arial" pitchFamily="34" charset="0"/>
                <a:cs typeface="Arial" pitchFamily="34" charset="0"/>
              </a:rPr>
              <a:t> 2017.</a:t>
            </a:r>
            <a:endParaRPr lang="en-GB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57166"/>
            <a:ext cx="8458200" cy="2071702"/>
          </a:xfrm>
        </p:spPr>
        <p:txBody>
          <a:bodyPr anchor="t">
            <a:normAutofit/>
          </a:bodyPr>
          <a:lstStyle/>
          <a:p>
            <a:pPr algn="ctr"/>
            <a:r>
              <a:rPr lang="sr-Cyrl-R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Тијана Балек </a:t>
            </a:r>
            <a:r>
              <a:rPr lang="sr-Cyrl-R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(Нови Сад)</a:t>
            </a:r>
            <a:endParaRPr lang="sr-Cyrl-RS" sz="16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r-Cyrl-R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УНИВЕРЗИТЕТ У НОВОМ САДУ</a:t>
            </a:r>
          </a:p>
          <a:p>
            <a:pPr algn="ctr"/>
            <a:r>
              <a:rPr lang="sr-Cyrl-R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ФИЛОЗОФСКИ ФАКУЛТЕТ</a:t>
            </a:r>
          </a:p>
          <a:p>
            <a:pPr algn="ctr"/>
            <a:r>
              <a:rPr lang="sr-Cyrl-RS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ОДСЕК ЗА СЛАВИСТИКУ</a:t>
            </a:r>
            <a:endParaRPr lang="sr-Cyrl-RS" sz="1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14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tijana.balek@gmail.com</a:t>
            </a:r>
          </a:p>
          <a:p>
            <a:pPr algn="ctr"/>
            <a:endParaRPr lang="en-GB" sz="1400" b="1" dirty="0" smtClean="0"/>
          </a:p>
          <a:p>
            <a:pPr algn="ctr"/>
            <a:endParaRPr lang="en-GB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Почео је да губи меру и да заборавља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само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шта је допуштено и природно а шта није,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него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шта он сам стварно хоће и може, а шта не.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Све је то било горко и сувопарно и стварало стално осећање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 само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досаде,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него 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дангубљења, и лутања и недостојности.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Ближу периферију синтаксичких градационих конструкција, условно речено, чине оне које имају у свом саставу спојеве попут: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па 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па чак 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Даља периферија припада оним реченицама с типично поредбеним везницима/везничким спојевима: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као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као што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као да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колико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... </a:t>
            </a:r>
            <a:r>
              <a:rPr lang="sr-Cyrl-CS" b="1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олико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 сл.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4) Л</a:t>
            </a:r>
            <a:r>
              <a:rPr lang="sr-Cyrl-RS" cap="none" dirty="0" smtClean="0">
                <a:latin typeface="Arial" pitchFamily="34" charset="0"/>
                <a:cs typeface="Arial" pitchFamily="34" charset="0"/>
              </a:rPr>
              <a:t>ексичко-творбена градација</a:t>
            </a:r>
            <a:endParaRPr lang="en-GB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686800" cy="4525963"/>
          </a:xfrm>
        </p:spPr>
        <p:txBody>
          <a:bodyPr>
            <a:noAutofit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Дати (под)тип градације је у овом истраживању ограничен само на глаголске лексеме којима се може изразити какав квантитет. Обично се градација на лексичко-творбеном нивоу посматра у домену придева или бројева, ретко у домену глагола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Значења мере и степена одавно су присутне у језику и изучаване су под различитим формулацијама: квантитативност, квалитативност, степеновање, интензивност (Ивановић 2015: 399).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У овом истраживању се квантитативни глаголи схватају прилично широко. Њима су обухваћени они којима је, условно речено, квантитет иманентно својство, као и они код којих је модификован степен (аугментативни, деминутивни и сл. глаголи), норма (сатуративни, мајоративни и др.) и количина (семелфактивни) глаголске радње (према Тошович 2009).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b="1" dirty="0" smtClean="0">
                <a:latin typeface="Arial" pitchFamily="34" charset="0"/>
                <a:cs typeface="Arial" pitchFamily="34" charset="0"/>
              </a:rPr>
              <a:t>Посвршавао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је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све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што је требало за ручак, издао наређења и за вечеру, а онда се повукао у свој стан... 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...Кот је у углу собе нашао ониску столицу и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подрхтавајући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још од студени и напрезања, заспао пјанским сном.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Назирао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је као у даљини све што би он хтео да ухвати и задржи, док се она стално помера, саставља и раставља, трепери и таласа као вода која непрестано тече, долази и одлази...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То шапутање прелазило је у мукло неразумљиво мрмљање, па у набрајање и скандирање које је тачно изражавало ток његовог лова на немирне линије и у коме су се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разабирале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само поједине наше и стране речи, често понављане, испрекидане или отезане...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5) З</a:t>
            </a:r>
            <a:r>
              <a:rPr lang="sr-Cyrl-RS" cap="none" dirty="0" smtClean="0">
                <a:latin typeface="Arial" pitchFamily="34" charset="0"/>
                <a:cs typeface="Arial" pitchFamily="34" charset="0"/>
              </a:rPr>
              <a:t>акључак</a:t>
            </a:r>
            <a:endParaRPr lang="en-GB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Чињеницом да је градација једна од врста степеновања (Николић 2014: 20), као и да се оно може изразити најразличитијим средствима, донекле би се могла објаснити слаба заступљеност централних конституената синтаксичког и лексичко-творбеног потпоља у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sr-Cyrl-RS" i="1" cap="small" dirty="0" smtClean="0">
                <a:latin typeface="Arial" pitchFamily="34" charset="0"/>
                <a:cs typeface="Arial" pitchFamily="34" charset="0"/>
              </a:rPr>
              <a:t>мерпаши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 Л</a:t>
            </a:r>
            <a:r>
              <a:rPr lang="sr-Cyrl-RS" i="1" cap="small" dirty="0" smtClean="0">
                <a:latin typeface="Arial" pitchFamily="34" charset="0"/>
                <a:cs typeface="Arial" pitchFamily="34" charset="0"/>
              </a:rPr>
              <a:t>атасу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Иве Андрића.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Дакле, уочено је да су у много већој мери у роману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sr-Cyrl-RS" i="1" cap="small" dirty="0" smtClean="0">
                <a:latin typeface="Arial" pitchFamily="34" charset="0"/>
                <a:cs typeface="Arial" pitchFamily="34" charset="0"/>
              </a:rPr>
              <a:t>мерпаша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 Л</a:t>
            </a:r>
            <a:r>
              <a:rPr lang="sr-Cyrl-RS" i="1" cap="small" dirty="0" smtClean="0">
                <a:latin typeface="Arial" pitchFamily="34" charset="0"/>
                <a:cs typeface="Arial" pitchFamily="34" charset="0"/>
              </a:rPr>
              <a:t>атас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заступљене оне конструкције са градационим значењем (у оба потпоља) које припадају ширем центру и периферији од оних којима се, условно речено, градација прототипично изражава.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r-Cyrl-RS" cap="none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en-GB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r-Cyrl-RS" sz="4800" dirty="0" smtClean="0">
                <a:latin typeface="Arial" pitchFamily="34" charset="0"/>
                <a:cs typeface="Arial" pitchFamily="34" charset="0"/>
              </a:rPr>
              <a:t>Бондарко 1987: Бондарко, А. В. </a:t>
            </a:r>
            <a:r>
              <a:rPr lang="ru-RU" sz="4800" i="1" dirty="0" smtClean="0">
                <a:latin typeface="Arial" pitchFamily="34" charset="0"/>
                <a:cs typeface="Arial" pitchFamily="34" charset="0"/>
              </a:rPr>
              <a:t>Теория функциональной грамматики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4800" i="1" dirty="0" smtClean="0">
                <a:latin typeface="Arial" pitchFamily="34" charset="0"/>
                <a:cs typeface="Arial" pitchFamily="34" charset="0"/>
              </a:rPr>
              <a:t>Введение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4800" i="1" dirty="0" smtClean="0">
                <a:latin typeface="Arial" pitchFamily="34" charset="0"/>
                <a:cs typeface="Arial" pitchFamily="34" charset="0"/>
              </a:rPr>
              <a:t>Аспектуальность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4800" i="1" dirty="0" smtClean="0">
                <a:latin typeface="Arial" pitchFamily="34" charset="0"/>
                <a:cs typeface="Arial" pitchFamily="34" charset="0"/>
              </a:rPr>
              <a:t>Временная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800" i="1" dirty="0" smtClean="0">
                <a:latin typeface="Arial" pitchFamily="34" charset="0"/>
                <a:cs typeface="Arial" pitchFamily="34" charset="0"/>
              </a:rPr>
              <a:t>локализованность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4800" i="1" dirty="0" smtClean="0">
                <a:latin typeface="Arial" pitchFamily="34" charset="0"/>
                <a:cs typeface="Arial" pitchFamily="34" charset="0"/>
              </a:rPr>
              <a:t>Таксис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4800" dirty="0" smtClean="0">
                <a:latin typeface="Arial" pitchFamily="34" charset="0"/>
                <a:cs typeface="Arial" pitchFamily="34" charset="0"/>
              </a:rPr>
              <a:t>Ленинград.</a:t>
            </a:r>
          </a:p>
          <a:p>
            <a:r>
              <a:rPr lang="sr-Cyrl-RS" sz="4800" dirty="0" smtClean="0">
                <a:latin typeface="Arial" pitchFamily="34" charset="0"/>
                <a:cs typeface="Arial" pitchFamily="34" charset="0"/>
              </a:rPr>
              <a:t>Ивановић 2015: Ивановић, Милена. Степеновање у сфери глагола (на материјалу српског језика). У: Поповић, Љ., Војводић, Д., Номаћи, М. (ур.). </a:t>
            </a:r>
            <a:r>
              <a:rPr lang="sr-Cyrl-RS" sz="4800" i="1" dirty="0" smtClean="0">
                <a:latin typeface="Arial" pitchFamily="34" charset="0"/>
                <a:cs typeface="Arial" pitchFamily="34" charset="0"/>
              </a:rPr>
              <a:t>У простору лингвистичке славистике</a:t>
            </a:r>
            <a:r>
              <a:rPr lang="sr-Cyrl-RS" sz="4800" dirty="0" smtClean="0">
                <a:latin typeface="Arial" pitchFamily="34" charset="0"/>
                <a:cs typeface="Arial" pitchFamily="34" charset="0"/>
              </a:rPr>
              <a:t>. Београд. </a:t>
            </a:r>
            <a:r>
              <a:rPr lang="sr-Cyrl-CS" sz="48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sr-Cyrl-RS" sz="4800" dirty="0" smtClean="0">
                <a:latin typeface="Arial" pitchFamily="34" charset="0"/>
                <a:cs typeface="Arial" pitchFamily="34" charset="0"/>
              </a:rPr>
              <a:t>. 399–414.</a:t>
            </a:r>
          </a:p>
          <a:p>
            <a:r>
              <a:rPr lang="sr-Cyrl-RS" sz="4800" dirty="0" smtClean="0">
                <a:latin typeface="Arial" pitchFamily="34" charset="0"/>
                <a:cs typeface="Arial" pitchFamily="34" charset="0"/>
              </a:rPr>
              <a:t>Ковачевић 1998: Ковачевић, Милош. </a:t>
            </a:r>
            <a:r>
              <a:rPr lang="sr-Cyrl-RS" sz="4800" i="1" dirty="0" smtClean="0">
                <a:latin typeface="Arial" pitchFamily="34" charset="0"/>
                <a:cs typeface="Arial" pitchFamily="34" charset="0"/>
              </a:rPr>
              <a:t>Синтакса сложене реченице у српском језику</a:t>
            </a:r>
            <a:r>
              <a:rPr lang="sr-Cyrl-RS" sz="4800" dirty="0" smtClean="0">
                <a:latin typeface="Arial" pitchFamily="34" charset="0"/>
                <a:cs typeface="Arial" pitchFamily="34" charset="0"/>
              </a:rPr>
              <a:t>. Београд.</a:t>
            </a:r>
          </a:p>
          <a:p>
            <a:r>
              <a:rPr lang="sr-Cyrl-RS" sz="4800" dirty="0" smtClean="0">
                <a:latin typeface="Arial" pitchFamily="34" charset="0"/>
                <a:cs typeface="Arial" pitchFamily="34" charset="0"/>
              </a:rPr>
              <a:t>Ковачевић 2015: Ковачевић, Милош. </a:t>
            </a:r>
            <a:r>
              <a:rPr lang="sr-Cyrl-RS" sz="4800" i="1" dirty="0" smtClean="0">
                <a:latin typeface="Arial" pitchFamily="34" charset="0"/>
                <a:cs typeface="Arial" pitchFamily="34" charset="0"/>
              </a:rPr>
              <a:t>Кроз синтагме и реченице</a:t>
            </a:r>
            <a:r>
              <a:rPr lang="sr-Cyrl-RS" sz="4800" dirty="0" smtClean="0">
                <a:latin typeface="Arial" pitchFamily="34" charset="0"/>
                <a:cs typeface="Arial" pitchFamily="34" charset="0"/>
              </a:rPr>
              <a:t>. Београд.</a:t>
            </a:r>
          </a:p>
          <a:p>
            <a:r>
              <a:rPr lang="sr-Cyrl-RS" sz="4800" dirty="0" smtClean="0">
                <a:latin typeface="Arial" pitchFamily="34" charset="0"/>
                <a:cs typeface="Arial" pitchFamily="34" charset="0"/>
              </a:rPr>
              <a:t>Николић 2014: Николић, Марина. </a:t>
            </a:r>
            <a:r>
              <a:rPr lang="sr-Cyrl-RS" sz="4800" i="1" dirty="0" smtClean="0">
                <a:latin typeface="Arial" pitchFamily="34" charset="0"/>
                <a:cs typeface="Arial" pitchFamily="34" charset="0"/>
              </a:rPr>
              <a:t>Категорија степена у српском језику</a:t>
            </a:r>
            <a:r>
              <a:rPr lang="sr-Cyrl-RS" sz="4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Cyrl-RS" sz="4800" i="1" dirty="0" smtClean="0">
                <a:latin typeface="Arial" pitchFamily="34" charset="0"/>
                <a:cs typeface="Arial" pitchFamily="34" charset="0"/>
              </a:rPr>
              <a:t>Сложена реченица</a:t>
            </a:r>
            <a:r>
              <a:rPr lang="sr-Cyrl-RS" sz="4800" dirty="0" smtClean="0">
                <a:latin typeface="Arial" pitchFamily="34" charset="0"/>
                <a:cs typeface="Arial" pitchFamily="34" charset="0"/>
              </a:rPr>
              <a:t>. Београд.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Стевановић 1969: Стевановић, Михаило.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Савремени српскохрватски језик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II.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Синтакса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 Београд.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Тошович 2009: Тошович, Бранко.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 Способ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ы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 глагольного действия в сербском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хорватском и бошняцком языках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Katowice.</a:t>
            </a:r>
            <a:endParaRPr lang="sr-Cyrl-RS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Brabec, Hraste, Živković 1963: Brabec, Ivan, Hraste, Mate, Živković, Sreten.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Gramatika hrvatskosrpskoga jezika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 Zagreb.</a:t>
            </a:r>
          </a:p>
          <a:p>
            <a:r>
              <a:rPr lang="sr-Latn-RS" dirty="0" smtClean="0">
                <a:latin typeface="Arial" pitchFamily="34" charset="0"/>
                <a:cs typeface="Arial" pitchFamily="34" charset="0"/>
              </a:rPr>
              <a:t>Katnić Bakaršić 1996: Katnić Bakaršić, Marina. 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Gradacija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sr-Latn-RS" i="1" dirty="0" smtClean="0">
                <a:latin typeface="Arial" pitchFamily="34" charset="0"/>
                <a:cs typeface="Arial" pitchFamily="34" charset="0"/>
              </a:rPr>
              <a:t>Od figure do jezičke kategorije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). Sarajevo.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sr-Cyrl-RS" cap="none" dirty="0" smtClean="0">
                <a:latin typeface="Arial" pitchFamily="34" charset="0"/>
                <a:cs typeface="Arial" pitchFamily="34" charset="0"/>
              </a:rPr>
              <a:t>адржај</a:t>
            </a:r>
            <a:endParaRPr lang="en-GB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1) Увод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2) О градацији у језику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3) Синтаксичка градација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4) Лексичко-творбена градација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5) Закључак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6) Литература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http://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www-gewi.uni-graz.at/cocoon/gralis/search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Стање: 3. октобар 2017.</a:t>
            </a:r>
            <a:r>
              <a:rPr lang="en-GB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20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endParaRPr lang="sr-Cyrl-RS" sz="6600" dirty="0" smtClean="0"/>
          </a:p>
          <a:p>
            <a:pPr algn="ctr">
              <a:buNone/>
            </a:pPr>
            <a:r>
              <a:rPr lang="sr-Cyrl-RS" sz="6600" dirty="0" smtClean="0">
                <a:latin typeface="Arial" pitchFamily="34" charset="0"/>
                <a:cs typeface="Arial" pitchFamily="34" charset="0"/>
              </a:rPr>
              <a:t>ХВАЛА НА ПАЖЊИ!</a:t>
            </a:r>
            <a:endParaRPr lang="en-GB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1) У</a:t>
            </a:r>
            <a:r>
              <a:rPr lang="sr-Cyrl-RS" cap="none" dirty="0" smtClean="0">
                <a:latin typeface="Arial" pitchFamily="34" charset="0"/>
                <a:cs typeface="Arial" pitchFamily="34" charset="0"/>
              </a:rPr>
              <a:t>вод</a:t>
            </a:r>
            <a:endParaRPr lang="en-GB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раду се посматрају конструкције са градационим значењем, које може бити изражено како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синтаксички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нивоу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реченице)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тако 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лексички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(у нашем случају на нивоу глаголске лексеме).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Могућности реализације градације посматрају се пре свега са функционално-семантичког аспекта, у светлу теорије функционално-семантичких поља (в. Бондарко 1987).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Градација је полицентрично поље, могуће је издвојити неколико потпоља. У датом истраживању издвајамо 2: (1)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синтаксичко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и (2)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лексичко-творбено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У центру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синтаксичког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потпоља позиционирали смо реченице уведене везницима (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камоли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некмоли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а у центру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лексичко-творбеног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потпоља су глаголске лексеме с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квантитативним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значењем.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2) О </a:t>
            </a:r>
            <a:r>
              <a:rPr lang="sr-Cyrl-RS" cap="none" dirty="0" smtClean="0">
                <a:latin typeface="Arial" pitchFamily="34" charset="0"/>
                <a:cs typeface="Arial" pitchFamily="34" charset="0"/>
              </a:rPr>
              <a:t>градацији у језику</a:t>
            </a:r>
            <a:endParaRPr lang="en-GB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Постоје 3 врсте градације (према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Katnić Bakaršić 1996: 120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семантичко-стилистичка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(постиже се низањем 3 или више речи/синтагми/реченица са заједничком семом),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синтаксичка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(реализује се типичним градационим везницима) и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текстуална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(реализује се увођењем градационих конектора).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 smtClean="0">
                <a:latin typeface="Arial" pitchFamily="34" charset="0"/>
                <a:cs typeface="Arial" pitchFamily="34" charset="0"/>
              </a:rPr>
              <a:t>Градација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је, као и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компарација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једна врста степеновања, тачније градација припада тзв.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апсолутном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степеновању (а компарација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релативном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Апсолутно степеновање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је апстрактна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локализација у односу на норму испољавања интензитета особине или величине неког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скупа (Николић 2014).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>
                <a:latin typeface="Arial" pitchFamily="34" charset="0"/>
                <a:cs typeface="Arial" pitchFamily="34" charset="0"/>
              </a:rPr>
              <a:t>3) С</a:t>
            </a:r>
            <a:r>
              <a:rPr lang="sr-Cyrl-RS" cap="none" dirty="0" smtClean="0">
                <a:latin typeface="Arial" pitchFamily="34" charset="0"/>
                <a:cs typeface="Arial" pitchFamily="34" charset="0"/>
              </a:rPr>
              <a:t>интаксичка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cap="none" dirty="0" smtClean="0">
                <a:latin typeface="Arial" pitchFamily="34" charset="0"/>
                <a:cs typeface="Arial" pitchFamily="34" charset="0"/>
              </a:rPr>
              <a:t>градација</a:t>
            </a:r>
            <a:endParaRPr lang="en-GB" cap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Cyrl-RS" sz="3500" dirty="0" smtClean="0">
                <a:latin typeface="Arial" pitchFamily="34" charset="0"/>
                <a:cs typeface="Arial" pitchFamily="34" charset="0"/>
              </a:rPr>
              <a:t>У центар датог потпоља позиционирали смо реченице уведене везницима (</a:t>
            </a:r>
            <a:r>
              <a:rPr lang="sr-Cyrl-RS" sz="3500" b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sr-Cyrl-RS" sz="35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sr-Cyrl-RS" sz="3500" b="1" dirty="0" smtClean="0">
                <a:latin typeface="Arial" pitchFamily="34" charset="0"/>
                <a:cs typeface="Arial" pitchFamily="34" charset="0"/>
              </a:rPr>
              <a:t>камоли</a:t>
            </a:r>
            <a:r>
              <a:rPr lang="sr-Cyrl-RS" sz="3500" i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RS" sz="3500" b="1" dirty="0" smtClean="0">
                <a:latin typeface="Arial" pitchFamily="34" charset="0"/>
                <a:cs typeface="Arial" pitchFamily="34" charset="0"/>
              </a:rPr>
              <a:t>некмоли</a:t>
            </a:r>
            <a:r>
              <a:rPr lang="sr-Cyrl-RS" sz="3500" dirty="0" smtClean="0">
                <a:latin typeface="Arial" pitchFamily="34" charset="0"/>
                <a:cs typeface="Arial" pitchFamily="34" charset="0"/>
              </a:rPr>
              <a:t>. Дати тип реченица се обично разматра у оквиру поредбених и/или начинских</a:t>
            </a:r>
            <a:r>
              <a:rPr lang="sr-Cyrl-RS" sz="35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3500" dirty="0" smtClean="0">
                <a:latin typeface="Arial" pitchFamily="34" charset="0"/>
                <a:cs typeface="Arial" pitchFamily="34" charset="0"/>
              </a:rPr>
              <a:t>(Ковачевић 1998: 42).</a:t>
            </a:r>
          </a:p>
          <a:p>
            <a:r>
              <a:rPr lang="sr-Cyrl-RS" sz="3500" dirty="0" smtClean="0">
                <a:latin typeface="Arial" pitchFamily="34" charset="0"/>
                <a:cs typeface="Arial" pitchFamily="34" charset="0"/>
              </a:rPr>
              <a:t>Служе за поређење по супротности (</a:t>
            </a:r>
            <a:r>
              <a:rPr lang="sr-Latn-RS" sz="3500" dirty="0" smtClean="0">
                <a:latin typeface="Arial" pitchFamily="34" charset="0"/>
                <a:cs typeface="Arial" pitchFamily="34" charset="0"/>
              </a:rPr>
              <a:t>Brabec, Hraste, Živković 1963: 207</a:t>
            </a:r>
            <a:r>
              <a:rPr lang="sr-Cyrl-RS" sz="3500" dirty="0" smtClean="0">
                <a:latin typeface="Arial" pitchFamily="34" charset="0"/>
                <a:cs typeface="Arial" pitchFamily="34" charset="0"/>
              </a:rPr>
              <a:t>), истицање велике разлике, односно то су поредбене реченице за истицање неједнакости (Стевановић 1969: 850).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И поред јасног уговора и тврдих обећања, Карас није успео ни да изиђе пред Омерпашу,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а камоли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да почне са сликањем. 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Ту, као што је давно речено, столица столици добра не мисли,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а камоли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човек човеку.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У већини примера предикат 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уводне реченице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(Ковачевић 2015: 174) је негиран.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Шири центар чине реченице с везницима: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</a:t>
            </a:r>
            <a:r>
              <a:rPr lang="sr-Cyrl-R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само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... </a:t>
            </a:r>
            <a:r>
              <a:rPr lang="sr-Cyrl-CS" b="1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его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већ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 да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... </a:t>
            </a:r>
            <a:r>
              <a:rPr lang="sr-Cyrl-CS" b="1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его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и сл. Према М. Ковачевићу, ово су градационе реченице с корелационим везницима (1998: 51).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Он и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долази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да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као власт влада и управља,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него да 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ратује и кажњава. </a:t>
            </a:r>
          </a:p>
          <a:p>
            <a:r>
              <a:rPr lang="sr-Cyrl-RS" dirty="0" smtClean="0">
                <a:latin typeface="Arial" pitchFamily="34" charset="0"/>
                <a:cs typeface="Arial" pitchFamily="34" charset="0"/>
              </a:rPr>
              <a:t>А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треба војсци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само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хлеба и смока, и меса и соли, </a:t>
            </a:r>
            <a:r>
              <a:rPr lang="sr-Cyrl-RS" b="1" dirty="0" smtClean="0">
                <a:latin typeface="Arial" pitchFamily="34" charset="0"/>
                <a:cs typeface="Arial" pitchFamily="34" charset="0"/>
              </a:rPr>
              <a:t>него</a:t>
            </a:r>
            <a:r>
              <a:rPr lang="sr-Cyrl-RS" dirty="0" smtClean="0">
                <a:latin typeface="Arial" pitchFamily="34" charset="0"/>
                <a:cs typeface="Arial" pitchFamily="34" charset="0"/>
              </a:rPr>
              <a:t> и пића и разоноде и жена...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59589-3706-4A4B-B2E8-3853C24A5B9C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512</TotalTime>
  <Words>1148</Words>
  <Application>Microsoft Office PowerPoint</Application>
  <PresentationFormat>On-screen Show (4:3)</PresentationFormat>
  <Paragraphs>79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Trek</vt:lpstr>
      <vt:lpstr>Градационе конструкције с квантитативним глаголима у Омерпаши Латасу  И. Андрића  X Симпозијум Андрићев Омерпаша латас Букурешт, 12–14. октобар 2017.</vt:lpstr>
      <vt:lpstr>Садржај</vt:lpstr>
      <vt:lpstr>1) Увод</vt:lpstr>
      <vt:lpstr>Slide 4</vt:lpstr>
      <vt:lpstr>2) О градацији у језику</vt:lpstr>
      <vt:lpstr>Slide 6</vt:lpstr>
      <vt:lpstr>3) Синтаксичка градација</vt:lpstr>
      <vt:lpstr>Slide 8</vt:lpstr>
      <vt:lpstr>Slide 9</vt:lpstr>
      <vt:lpstr>Slide 10</vt:lpstr>
      <vt:lpstr>Slide 11</vt:lpstr>
      <vt:lpstr>4) Лексичко-творбена градација</vt:lpstr>
      <vt:lpstr>Slide 13</vt:lpstr>
      <vt:lpstr>Slide 14</vt:lpstr>
      <vt:lpstr>Slide 15</vt:lpstr>
      <vt:lpstr>5) Закључак</vt:lpstr>
      <vt:lpstr>Slide 17</vt:lpstr>
      <vt:lpstr>6) Литература</vt:lpstr>
      <vt:lpstr>Slide 19</vt:lpstr>
      <vt:lpstr>Slide 20</vt:lpstr>
      <vt:lpstr>Slide 21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Градационе конструкције с квантитативним глаголима у Омерпаши Латасу И. Андрића</dc:title>
  <dc:creator>Tijana Balek</dc:creator>
  <cp:lastModifiedBy>Tijana Balek</cp:lastModifiedBy>
  <cp:revision>51</cp:revision>
  <dcterms:created xsi:type="dcterms:W3CDTF">2017-10-05T15:49:17Z</dcterms:created>
  <dcterms:modified xsi:type="dcterms:W3CDTF">2017-10-06T00:21:58Z</dcterms:modified>
</cp:coreProperties>
</file>