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42"/>
  </p:notesMasterIdLst>
  <p:sldIdLst>
    <p:sldId id="273" r:id="rId2"/>
    <p:sldId id="307" r:id="rId3"/>
    <p:sldId id="309" r:id="rId4"/>
    <p:sldId id="257" r:id="rId5"/>
    <p:sldId id="310" r:id="rId6"/>
    <p:sldId id="287" r:id="rId7"/>
    <p:sldId id="331" r:id="rId8"/>
    <p:sldId id="289" r:id="rId9"/>
    <p:sldId id="343" r:id="rId10"/>
    <p:sldId id="344" r:id="rId11"/>
    <p:sldId id="348" r:id="rId12"/>
    <p:sldId id="347" r:id="rId13"/>
    <p:sldId id="346" r:id="rId14"/>
    <p:sldId id="352" r:id="rId15"/>
    <p:sldId id="345" r:id="rId16"/>
    <p:sldId id="349" r:id="rId17"/>
    <p:sldId id="351" r:id="rId18"/>
    <p:sldId id="350" r:id="rId19"/>
    <p:sldId id="353" r:id="rId20"/>
    <p:sldId id="354" r:id="rId21"/>
    <p:sldId id="355" r:id="rId22"/>
    <p:sldId id="359" r:id="rId23"/>
    <p:sldId id="360" r:id="rId24"/>
    <p:sldId id="361" r:id="rId25"/>
    <p:sldId id="362" r:id="rId26"/>
    <p:sldId id="363" r:id="rId27"/>
    <p:sldId id="365" r:id="rId28"/>
    <p:sldId id="364" r:id="rId29"/>
    <p:sldId id="341" r:id="rId30"/>
    <p:sldId id="316" r:id="rId31"/>
    <p:sldId id="340" r:id="rId32"/>
    <p:sldId id="342" r:id="rId33"/>
    <p:sldId id="322" r:id="rId34"/>
    <p:sldId id="323" r:id="rId35"/>
    <p:sldId id="321" r:id="rId36"/>
    <p:sldId id="320" r:id="rId37"/>
    <p:sldId id="336" r:id="rId38"/>
    <p:sldId id="338" r:id="rId39"/>
    <p:sldId id="337" r:id="rId40"/>
    <p:sldId id="324" r:id="rId4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5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>
              <a:defRPr sz="2300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Ekvivalencija</a:t>
            </a:r>
            <a:r>
              <a:rPr lang="sr-Latn-RS" sz="2300" baseline="0" dirty="0" smtClean="0">
                <a:latin typeface="Arial" pitchFamily="34" charset="0"/>
                <a:cs typeface="Arial" pitchFamily="34" charset="0"/>
              </a:rPr>
              <a:t> nemačkih i srpskih frazeologizama</a:t>
            </a:r>
          </a:p>
        </c:rich>
      </c:tx>
      <c:layout>
        <c:manualLayout>
          <c:xMode val="edge"/>
          <c:yMode val="edge"/>
          <c:x val="3.1833005249343876E-2"/>
          <c:y val="2.9629422249596391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Potpuna ekvivalencija</c:v>
                </c:pt>
                <c:pt idx="1">
                  <c:v>Parcijalna ekvivalencija</c:v>
                </c:pt>
                <c:pt idx="2">
                  <c:v>Lažni prijatelji</c:v>
                </c:pt>
              </c:strCache>
            </c:strRef>
          </c:cat>
          <c:val>
            <c:numRef>
              <c:f>Tabelle1!$B$2:$B$4</c:f>
              <c:numCache>
                <c:formatCode>0%</c:formatCode>
                <c:ptCount val="3"/>
                <c:pt idx="0">
                  <c:v>0.60000000000000031</c:v>
                </c:pt>
                <c:pt idx="1">
                  <c:v>0.38000000000000017</c:v>
                </c:pt>
                <c:pt idx="2">
                  <c:v>2.0000000000000014E-2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E5F9C-6ABB-49B3-8AE0-0CB257AF9415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00A1B-B1B1-48A6-9BC3-82642A8F61F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1EE5A-8108-4834-958D-EE2EEF77F05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00A1B-B1B1-48A6-9BC3-82642A8F61F6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00A1B-B1B1-48A6-9BC3-82642A8F61F6}" type="slidenum">
              <a:rPr lang="de-DE" smtClean="0"/>
              <a:pPr/>
              <a:t>35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FBFB-4563-48F0-9C30-C03E95627D5B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3383-4F06-4CA9-97F0-C936E2925817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B9B-458C-4CB9-A79A-B636366CD04F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798A-6AF4-4185-BBAA-568BCB27F68B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3F9-1ABE-45E4-B44E-CD2FD642740B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9562-278C-43BE-849E-26FCCD75A7FF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E5A8-EC7D-42E8-B0E4-9E7E1CF55044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0BC4-DEBE-4431-A6B3-DE59FFC0D9B0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E0A2-ABCF-4EF8-B268-77F3CEE0E5D8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2712-1D6C-4480-BC1A-CF19E763D887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D1E6-AF33-40E7-91A6-6A646955730C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4DB9-8CB7-42F3-98FC-96C755475FFD}" type="datetime1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DC48A-22C4-45AB-A0A2-FF6D31194B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20171129_181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42852"/>
            <a:ext cx="3143644" cy="2428892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0" y="142852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Tijana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Mile</a:t>
            </a:r>
            <a:r>
              <a:rPr lang="sr-Latn-RS" sz="3600" b="1" dirty="0" smtClean="0">
                <a:latin typeface="Arial" pitchFamily="34" charset="0"/>
                <a:cs typeface="Arial" pitchFamily="34" charset="0"/>
              </a:rPr>
              <a:t>nković </a:t>
            </a:r>
            <a:r>
              <a:rPr lang="sr-Latn-RS" sz="3600" dirty="0" smtClean="0">
                <a:latin typeface="Arial" pitchFamily="34" charset="0"/>
                <a:cs typeface="Arial" pitchFamily="34" charset="0"/>
              </a:rPr>
              <a:t>(Beč)</a:t>
            </a:r>
            <a:endParaRPr lang="de-DE" sz="3600" dirty="0"/>
          </a:p>
        </p:txBody>
      </p:sp>
      <p:sp>
        <p:nvSpPr>
          <p:cNvPr id="6" name="Rechteck 5"/>
          <p:cNvSpPr/>
          <p:nvPr/>
        </p:nvSpPr>
        <p:spPr>
          <a:xfrm>
            <a:off x="0" y="1000108"/>
            <a:ext cx="5715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Filozofski fakultet</a:t>
            </a:r>
          </a:p>
          <a:p>
            <a:pPr algn="ctr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Univerziteta u Novom Sadu</a:t>
            </a:r>
          </a:p>
        </p:txBody>
      </p:sp>
      <p:sp>
        <p:nvSpPr>
          <p:cNvPr id="7" name="TextBox 8"/>
          <p:cNvSpPr txBox="1"/>
          <p:nvPr/>
        </p:nvSpPr>
        <p:spPr>
          <a:xfrm>
            <a:off x="0" y="1928802"/>
            <a:ext cx="5715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tijana.milenkoviceva@gmail.com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2571745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400" b="1" dirty="0" smtClean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Osobenosti glagolske rekcije </a:t>
            </a:r>
          </a:p>
          <a:p>
            <a:pPr algn="ctr"/>
            <a:r>
              <a:rPr lang="sr-Latn-RS" sz="3400" b="1" dirty="0" smtClean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u nemačkim i srpskim frazeologizmima </a:t>
            </a:r>
          </a:p>
          <a:p>
            <a:pPr algn="ctr"/>
            <a:r>
              <a:rPr lang="sr-Latn-RS" sz="3400" b="1" dirty="0" smtClean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u romanu </a:t>
            </a:r>
            <a:r>
              <a:rPr lang="sr-Latn-RS" sz="3400" b="1" cap="small" dirty="0" smtClean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Zimsko putovanje </a:t>
            </a:r>
            <a:r>
              <a:rPr lang="sr-Latn-RS" sz="3400" b="1" dirty="0" smtClean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Elfride Jelinek</a:t>
            </a:r>
            <a:endParaRPr lang="de-DE" sz="3400" dirty="0" smtClean="0">
              <a:solidFill>
                <a:srgbClr val="DE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RS" sz="4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4000504"/>
            <a:ext cx="9144000" cy="227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6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endParaRPr lang="sr-Latn-RS" altLang="sr-Latn-R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de-AT" altLang="sr-Latn-RS" sz="2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altLang="sr-Latn-R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AT" altLang="sr-Latn-R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altLang="sr-Latn-RS" sz="2800" dirty="0" smtClean="0">
                <a:latin typeface="Arial" pitchFamily="34" charset="0"/>
                <a:cs typeface="Arial" pitchFamily="34" charset="0"/>
              </a:rPr>
              <a:t>Međunarodni simpozijum</a:t>
            </a:r>
            <a:endParaRPr lang="bg-BG" altLang="sr-Latn-R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de-AT" altLang="zh-CN" sz="28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„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Hladnoće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zime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Iva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Andrića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ruskih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nobelovaca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Nobelovske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kriopoetike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“</a:t>
            </a:r>
            <a:endParaRPr lang="de-AT" altLang="sr-Latn-R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2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14282" y="6215082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Moskva, 17. oktobar 2019.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vom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Munde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absparen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ukidati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zakidati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odvajati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usta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was sie sich vom Munde abgespart haben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84).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sebi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usta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ukidali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85).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sich wie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zu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Hause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fühlen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osećati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kuće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wo es zu Haus war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112).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gde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kuće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112).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zu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sr-Latn-RS" sz="2000" u="sng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Augen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haben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očima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wir hatten sie direkt vor Augen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[...] (Jelinek 2011: 31).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neposredno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očima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[...] (Jelinek 2012: 31).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der eigenen Türe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kehren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čistiti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sopstvenim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vratima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daß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jeder vor seiner eigenen Türe kehren soll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71).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svako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počisti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sopstvenim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vratima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71).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nach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der Zeitschaltuhr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leben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živeti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diktatu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tajmera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vremena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wenn man nach der Zeitschaltuhr lebt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39).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diktatu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tajmera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39).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nach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Drücker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potezu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jetzt am Drücker ist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27).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trenutno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potezu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27).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dem Rücken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schleppen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vući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nositi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plećima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leđima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auf unseren Rücken mitgeschleppt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88).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vukle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plećima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89).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Guten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und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Argen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sein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dobru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zlu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will man sich im Guten und Argen erlaben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84).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čovek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hoće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okrepi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dobru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zlu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85).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veznik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und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veznik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Schalten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bleiben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ostati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senci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Ich bleibe im Schalten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109).</a:t>
            </a:r>
          </a:p>
          <a:p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Ostajem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senci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110).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letzten Moment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stiften gehen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ispariti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poslednjem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trenutku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 letzten Moment stiften gegangen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22).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poslednjem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trenutku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ispario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22).</a:t>
            </a:r>
          </a:p>
          <a:p>
            <a:pPr marL="252000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glagolski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izraz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sr-Latn-RS" sz="2000" dirty="0" err="1" smtClean="0">
                <a:latin typeface="Arial" pitchFamily="34" charset="0"/>
                <a:cs typeface="Arial" pitchFamily="34" charset="0"/>
              </a:rPr>
              <a:t>g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lagol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bes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akuzativu</a:t>
            </a: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die Wahl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haben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izbora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wir hatten nicht die Wahl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38).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nismo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imali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izbora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das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Maximum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herausholen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izvući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maksimum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Maximum herausholen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41).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izvučemo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maksimum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41).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den Ausgang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finden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naći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izlaz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wie ich hier den Ausgang finde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80).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izlaz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pronađem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odavde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81).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bes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akuza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tivu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immer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die gleiche Leier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anhören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slušati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uvek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istu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pesmu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immer noch die gleiche Leier anhören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123).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dalje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slušamo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jednu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istu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pesmu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124).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ein anderes Lied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hören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čuti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drugu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pesmu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am liebsten ein ganz andres Lied würden wir hören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123).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najradije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bismo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čujemo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neku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sasvim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drugu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pesmu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124).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Zeit nimmt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alles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uzima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Zeit nimmt alles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27).</a:t>
            </a:r>
          </a:p>
          <a:p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uzima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27).</a:t>
            </a:r>
          </a:p>
          <a:p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akuzativu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durch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die Finger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schlüpfen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iskliznuti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prste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daß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ich mir wohl durch meine eigenen Finger geschlüpft bin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26). = 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 sam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sebi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lično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iskliznula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prste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26).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durch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die Ohren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kommen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ulaziti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uši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kommt jetzt in die Ohren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121).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tako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ulazi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uši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122).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u="sng" dirty="0" smtClean="0">
                <a:latin typeface="Arial" pitchFamily="34" charset="0"/>
                <a:cs typeface="Arial" pitchFamily="34" charset="0"/>
              </a:rPr>
              <a:t>akuzativu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brüchtige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Eis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stellen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tanak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led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als Sie sich auf dieses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brüchtige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Eis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gestellen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haben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124).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kad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ste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stali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taj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tanak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led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2012: 125).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unte</a:t>
            </a:r>
            <a:r>
              <a:rPr lang="sr-Latn-RS" sz="2000" b="1" i="1" u="sng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</a:t>
            </a:r>
            <a:r>
              <a:rPr lang="sr-Latn-RS" sz="2000" i="1" u="sng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Füßen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wegziehen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izmaknuti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nogama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unte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de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Füßen weggenzogen hatte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30).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izmakao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nogama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30).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unte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Složena g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rekcija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jemandem die Welt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öffnen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otvoriti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svet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denn ihr Reichtum öffnet ihnen die Welt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17).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njeno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bogatstvo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njima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svet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otvara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16).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2. (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jdm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das Blut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den Adern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gefrieren lassen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lediti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krv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žilama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Blut gefriert mir in der Adern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58).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zaledi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mi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krv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žilama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59).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0"/>
            <a:ext cx="9144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Sadržaj</a:t>
            </a:r>
            <a:endParaRPr lang="sr-Cyrl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sr-Cyrl-R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Elfride Jelinek i </a:t>
            </a:r>
            <a:r>
              <a:rPr lang="sr-Latn-RS" sz="2300" cap="small" dirty="0" smtClean="0">
                <a:latin typeface="Arial" pitchFamily="34" charset="0"/>
                <a:cs typeface="Arial" pitchFamily="34" charset="0"/>
              </a:rPr>
              <a:t>Zimsko putovanje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2. Rekcija glagola u srpskom i nemačkom jeziku</a:t>
            </a: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3. Kontrastivna frazeologija i klasifikacija frazema</a:t>
            </a: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4. Analiza korpusne građe</a:t>
            </a:r>
            <a:endParaRPr lang="sr-Latn-RS" sz="2300" i="1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4.1. Potpuna ekvivalentnost</a:t>
            </a:r>
          </a:p>
          <a:p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4.2. Parcijalna ekvivalentnost sa morfosintaksičkim razlikama</a:t>
            </a:r>
          </a:p>
          <a:p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4.3. Parcijalna ekvivalentnost sa leksičkim razlikama</a:t>
            </a:r>
          </a:p>
          <a:p>
            <a:pPr marL="342900" indent="-342900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4.4. Parcijalna ekvivalentnost sa morfosintaksičkim i leksičkim razlikama</a:t>
            </a:r>
          </a:p>
          <a:p>
            <a:pPr marL="342900" indent="-342900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4.5. Lažni prijatelji</a:t>
            </a:r>
          </a:p>
          <a:p>
            <a:pPr marL="342900" indent="-342900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4.6. Nulta ekvivalentnost</a:t>
            </a:r>
          </a:p>
          <a:p>
            <a:pPr marL="342900" indent="-342900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5. Zaključak</a:t>
            </a:r>
          </a:p>
          <a:p>
            <a:pPr marL="342900" indent="-342900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6. Izvori</a:t>
            </a:r>
          </a:p>
          <a:p>
            <a:pPr marL="457200" indent="-457200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7. Literatura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D132-AAE5-412B-B61B-40CA050174F7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Složena g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rekcija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jemanden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Gefahr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bringen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dovesti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nekoga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opasnost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sie haben sich in Gefahr gebracht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124).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doveli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opasnost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sebe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125).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jemandem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eine Chance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geben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pružiti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šansu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priliku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geben wir ihr eine Chance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44).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pružimo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joj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priliku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44).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Složena g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rekcija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Einklang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mit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der Natur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leben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živeti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skladu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prirodom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wenn man nicht im Einklang mit der Natur lebt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39).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kad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skladu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prirodom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39).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im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mit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mit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den Fingern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etwas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zeigen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pokazivati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upirati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prstom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nešto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mit den Fingern auf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menine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Armseligkeit zeigst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70).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upireš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prstom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moju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bedu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jad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2012: 71).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mit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II.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II.a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Leben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mir vorbei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ziehen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prolazi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mimo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mene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ist das Leben schon an mir vorbeigezogen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[...] (Jelinek 2011: 31).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mimo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mene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prošao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[...] (Jelinek 2012: 31).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mimo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Hoffnungen ruhen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etwas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polagati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nadu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nešto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ruchen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all meine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Hoffnugen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auf Leben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70).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polažem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svoje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nade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71).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unter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den Armen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weggezerrt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werden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istrgnut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ruku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Braut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wured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dem Bräutigam unter den Armen weggezerrt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(Elfriede 2011: 20).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Mlada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mladoženji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istrgnuta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ruku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(Elfriede 2012: 20)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unter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particip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II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trpni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II.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/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II.b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akuzativu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die Öffentlichkeit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gehen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izaći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javnost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Gehen wir damit an die Öffentlichkeit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[...] (Jelinek 2011: 41).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izlazimo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javnost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41).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II.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II.c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Složena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rekcija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sich jemandem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den Weg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stellen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put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čemu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sich  dieser Hochzeit nicht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den Weg stellen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stane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put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20).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etwas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für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ungültig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erklären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glasiti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nešto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nevažećim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für ungültig erklärt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44).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proglasili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nevažećim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45).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für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(instrumental)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jemanden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Ruhe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lassen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ostaviti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koga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miru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Lassen sie mich in Ruhe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121).</a:t>
            </a:r>
          </a:p>
          <a:p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Ostavi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me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miru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2012: 122).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III.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leksičkim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an die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Oberfläche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bringen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izaći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izneti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videlo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wir bringen alles an die Oberfläche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47).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našu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pomoć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izlazi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videlo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48).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izneti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površinu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 der Luft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stehen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visiti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vazduhu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bleibt in der Luft stehen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58).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ostaje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visi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vazduhu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59).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ostaju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stoje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vazduhu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jemandem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unter den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Sohlen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brennen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goreti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nogama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sich selbst unter den Sohlen brennen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88).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kojima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nogama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gori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89).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pod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tabanima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gori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den Tag zur Nacht und die Nacht zum Tag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machen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praviti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menjati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wir können den Tag zur Nacht und die Nacht zum Tag machen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39). = 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menjamo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noć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39).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26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IV.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leksičkim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19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jemandem eine Last abnehmen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osloboditi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koga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tereta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i="1" dirty="0" smtClean="0">
                <a:latin typeface="Arial" pitchFamily="34" charset="0"/>
                <a:cs typeface="Arial" pitchFamily="34" charset="0"/>
              </a:rPr>
              <a:t>Damit ihm jemand seine Last abnimmt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2011: 13).</a:t>
            </a:r>
          </a:p>
          <a:p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niko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ne bi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oslodio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tereta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2012: 12).</a:t>
            </a:r>
          </a:p>
          <a:p>
            <a:pPr marL="252000"/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19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nekome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preuzeti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teret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19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1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das letzte Hemd ausziehen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odrati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gole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kože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das letzte Hemd ausgezogen hätte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2011: 22).</a:t>
            </a:r>
          </a:p>
          <a:p>
            <a:r>
              <a:rPr lang="en-GB" sz="19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odrali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gole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kože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2012: 22).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do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skinuti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poslednju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košulju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9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19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zu den Ohren rauskommen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herausrinnen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izlaziti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na nos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i="1" dirty="0" smtClean="0">
                <a:latin typeface="Arial" pitchFamily="34" charset="0"/>
                <a:cs typeface="Arial" pitchFamily="34" charset="0"/>
              </a:rPr>
              <a:t>Ich rinne ihnen schon zu den Ohren heraus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2011: 58).</a:t>
            </a:r>
          </a:p>
          <a:p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mi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izlazi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na nos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2012: 59).</a:t>
            </a:r>
          </a:p>
          <a:p>
            <a:pPr marL="252000"/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zu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na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i="1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izlaziti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uši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IV.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leksičkim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razlikama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um etwas ein Gewese machen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praviti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komarca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magarca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i="1" dirty="0" smtClean="0">
                <a:latin typeface="Arial" pitchFamily="34" charset="0"/>
                <a:cs typeface="Arial" pitchFamily="34" charset="0"/>
              </a:rPr>
              <a:t>Machen Sie nicht so ein Gewese darum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! (Jelinek 2011: 22).</a:t>
            </a:r>
          </a:p>
          <a:p>
            <a:r>
              <a:rPr lang="de-DE" sz="1900" i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pravite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komarca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magarca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! (Jelinek 2012: 21).</a:t>
            </a:r>
          </a:p>
          <a:p>
            <a:pPr marL="252000"/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um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pedlog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19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praviti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buku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frku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oko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nečega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 </a:t>
            </a:r>
            <a:endParaRPr lang="sr-Latn-R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19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Die Zeit ist aus den Fugen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ispalo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iskočilo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izašlo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zgloba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die Zeit ist aus den Fugen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2011: 78).</a:t>
            </a: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ispalo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zgloba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(Jelinek 2012: 79). </a:t>
            </a:r>
          </a:p>
          <a:p>
            <a:pPr marL="252000"/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aus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52000"/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i="1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zgloba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de-DE" sz="19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19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reden leerer Schall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pričati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prazno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9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1900" i="1" dirty="0" err="1" smtClean="0">
                <a:latin typeface="Arial" pitchFamily="34" charset="0"/>
                <a:cs typeface="Arial" pitchFamily="34" charset="0"/>
              </a:rPr>
              <a:t>wass</a:t>
            </a:r>
            <a:r>
              <a:rPr lang="de-DE" sz="1900" i="1" dirty="0" smtClean="0">
                <a:latin typeface="Arial" pitchFamily="34" charset="0"/>
                <a:cs typeface="Arial" pitchFamily="34" charset="0"/>
              </a:rPr>
              <a:t> sie reden leerer Schall 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(Jelinek 2011: 127).</a:t>
            </a:r>
          </a:p>
          <a:p>
            <a:r>
              <a:rPr lang="en-GB" sz="19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pričate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prazno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2012: 128).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pridev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prilog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  <a:p>
            <a:pPr marL="252000"/>
            <a:r>
              <a:rPr lang="en-GB" sz="19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pričati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prazan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900" i="1" dirty="0" err="1" smtClean="0">
                <a:latin typeface="Arial" pitchFamily="34" charset="0"/>
                <a:cs typeface="Arial" pitchFamily="34" charset="0"/>
              </a:rPr>
              <a:t>zvuk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19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V.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Lažni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prijatelji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jemandem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zum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Häls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heraushängen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izlaziti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uši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das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muß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Ihnenn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doch selber schon zum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Häls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heraushängen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118). = 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verovatno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Vam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izlazi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uši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118).</a:t>
            </a:r>
          </a:p>
          <a:p>
            <a:pPr marL="252000"/>
            <a:r>
              <a:rPr lang="de-DE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visiti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vratu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smtClean="0">
                <a:latin typeface="Arial" pitchFamily="34" charset="0"/>
                <a:cs typeface="Arial" pitchFamily="34" charset="0"/>
              </a:rPr>
              <a:t>VI.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Nulta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doći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neželjene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tačke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~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doći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tamo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gde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trebalo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dokotrljala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neželje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tačke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2012: 44)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ist davon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gerolt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, dorthin, wohin er nicht sollte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44)</a:t>
            </a:r>
          </a:p>
          <a:p>
            <a:pPr marL="252000"/>
            <a:r>
              <a:rPr lang="de-DE" sz="20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doktrljati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tamo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gde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trebalo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29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Dijagram 1: Ekvivalencija nemačkih i srpskih frazeologizama </a:t>
            </a: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0" y="1071546"/>
          <a:ext cx="914400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Elfride Jelinek i </a:t>
            </a:r>
            <a:r>
              <a:rPr lang="sr-Latn-RS" sz="2300" cap="small" dirty="0" smtClean="0">
                <a:latin typeface="Arial" pitchFamily="34" charset="0"/>
                <a:cs typeface="Arial" pitchFamily="34" charset="0"/>
              </a:rPr>
              <a:t>Zimsko putovanje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1. Biografija Elfride Jelinek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2. Prevodi drama i romana E. Jelinek na srpski jezik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3. Roman </a:t>
            </a:r>
            <a:r>
              <a:rPr lang="sr-Latn-RS" sz="2300" cap="small" dirty="0" smtClean="0">
                <a:latin typeface="Arial" pitchFamily="34" charset="0"/>
                <a:cs typeface="Arial" pitchFamily="34" charset="0"/>
              </a:rPr>
              <a:t>Zimsko putovanje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BA" sz="22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nema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kom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upotrebljava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aus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von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zu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e)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f)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nach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lokativ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g)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mit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slobodni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instrumental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obeležjem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instrumental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sredstva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(+), a instrumental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obeležjem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instrumental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sredstva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(–) 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unter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instrumental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glagole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mirovanja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g)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vor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instrumental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BA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algn="just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nema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upotrebljava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auf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durch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kroz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de-DE" sz="2200" i="1" dirty="0" smtClean="0">
                <a:latin typeface="Arial" pitchFamily="34" charset="0"/>
                <a:cs typeface="Arial" pitchFamily="34" charset="0"/>
              </a:rPr>
              <a:t>unter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sinkretizovan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predlogom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glagole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kretanja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2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Direktni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objekat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nema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iskazuje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bespredlo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akuzativom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dok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se u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srpskom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mo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iskazati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bespredlo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akuzativom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bespredlo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genitivom</a:t>
            </a:r>
            <a:r>
              <a:rPr lang="sr-Latn-BA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BA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42844" y="3857628"/>
          <a:ext cx="8858312" cy="254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Frazeologizmi s komponentom lekseme koja označava deo tela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4419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Srpski jezik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Nemački jezik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izlaziti kome na nos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izlaziti kome na uši</a:t>
                      </a:r>
                      <a:endParaRPr lang="sr-Latn-BA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smtClean="0">
                          <a:latin typeface="Arial" pitchFamily="34" charset="0"/>
                          <a:cs typeface="Arial" pitchFamily="34" charset="0"/>
                        </a:rPr>
                        <a:t>izlaziti 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kome </a:t>
                      </a:r>
                      <a:r>
                        <a:rPr lang="sr-Latn-BA" sz="2000" i="1" smtClean="0">
                          <a:latin typeface="Arial" pitchFamily="34" charset="0"/>
                          <a:cs typeface="Arial" pitchFamily="34" charset="0"/>
                        </a:rPr>
                        <a:t>na uši</a:t>
                      </a:r>
                      <a:endParaRPr lang="sr-Latn-BA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gori kome pod petama</a:t>
                      </a:r>
                      <a:endParaRPr lang="sr-Latn-BA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gori kome pod tabanima</a:t>
                      </a:r>
                      <a:endParaRPr lang="sr-Latn-BA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gori kome pod nogama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gori kome pod tabanima</a:t>
                      </a:r>
                    </a:p>
                    <a:p>
                      <a:pPr algn="ctr"/>
                      <a:endParaRPr lang="de-D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42844" y="1000108"/>
          <a:ext cx="8786874" cy="253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460809">
                <a:tc gridSpan="2"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Arial" pitchFamily="34" charset="0"/>
                          <a:cs typeface="Arial" pitchFamily="34" charset="0"/>
                        </a:rPr>
                        <a:t>Različita upotreb</a:t>
                      </a:r>
                      <a:r>
                        <a:rPr lang="sr-Latn-RS" sz="2000" baseline="0" dirty="0" smtClean="0">
                          <a:latin typeface="Arial" pitchFamily="34" charset="0"/>
                          <a:cs typeface="Arial" pitchFamily="34" charset="0"/>
                        </a:rPr>
                        <a:t>a predloga u srpskim i nemačkim frazeologizmima</a:t>
                      </a:r>
                      <a:endParaRPr lang="de-D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4608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Srpski jezik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Arial" pitchFamily="34" charset="0"/>
                          <a:cs typeface="Arial" pitchFamily="34" charset="0"/>
                        </a:rPr>
                        <a:t>Nemački</a:t>
                      </a:r>
                      <a:r>
                        <a:rPr lang="sr-Latn-RS" sz="2000" baseline="0" dirty="0" smtClean="0">
                          <a:latin typeface="Arial" pitchFamily="34" charset="0"/>
                          <a:cs typeface="Arial" pitchFamily="34" charset="0"/>
                        </a:rPr>
                        <a:t> jezik (doslovan prevod)</a:t>
                      </a:r>
                      <a:endParaRPr lang="de-D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77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polagati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nadu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u ne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stati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na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put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 č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emu</a:t>
                      </a: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biti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istrgnut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iz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ruku</a:t>
                      </a:r>
                      <a:r>
                        <a:rPr lang="sr-Latn-BA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iza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ć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i u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javnost</a:t>
                      </a: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ostaviti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koga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na mir</a:t>
                      </a:r>
                      <a:r>
                        <a:rPr lang="sr-Latn-RS" sz="2000" i="1" dirty="0" smtClean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polagati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nadu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na ne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stati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u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put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 č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emu</a:t>
                      </a: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biti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istrgnut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ispod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ruku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sr-Latn-RS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iza</a:t>
                      </a:r>
                      <a:r>
                        <a:rPr lang="sr-Latn-BA" sz="2000" i="1" dirty="0" smtClean="0">
                          <a:latin typeface="Arial" pitchFamily="34" charset="0"/>
                          <a:cs typeface="Arial" pitchFamily="34" charset="0"/>
                        </a:rPr>
                        <a:t>ć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i na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javnost</a:t>
                      </a:r>
                      <a:endParaRPr lang="sr-Latn-BA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ostaviti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koga</a:t>
                      </a:r>
                      <a:r>
                        <a:rPr lang="de-DE" sz="2000" i="1" dirty="0" smtClean="0">
                          <a:latin typeface="Arial" pitchFamily="34" charset="0"/>
                          <a:cs typeface="Arial" pitchFamily="34" charset="0"/>
                        </a:rPr>
                        <a:t> u </a:t>
                      </a:r>
                      <a:r>
                        <a:rPr lang="de-DE" sz="2000" i="1" dirty="0" err="1" smtClean="0">
                          <a:latin typeface="Arial" pitchFamily="34" charset="0"/>
                          <a:cs typeface="Arial" pitchFamily="34" charset="0"/>
                        </a:rPr>
                        <a:t>miru</a:t>
                      </a:r>
                      <a:endParaRPr lang="de-DE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Izvori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Duden 1998: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Duden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Lexikon der sprichwörtlichen Redensarten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Bd. 11. Mannheim: Dudenverlag.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Duden-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www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Duden Rechtschreibung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http://www.duden.de. 15.8.2019.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Frazem-www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Baza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frazema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hrvatskoga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http://frazemi.ihjj.hr/. 10.9.2019.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Jelinek 2011: Jelinek, Elfriede.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Winterreise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Ein Theaterstück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Reinbek bei Hamburg:  Rowohlt Verlag.</a:t>
            </a: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2012: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Elfride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Zimsko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putovanje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(s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nemačkog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prevela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Bojana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Denić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). Beograd: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Rende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Lexikon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-www: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Universal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Lexikon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academic dictionaries and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encyclopedias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In: http://universal_lexikon.deacademic.com/. 21.9.2019.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smtClean="0">
                <a:latin typeface="Arial" pitchFamily="34" charset="0"/>
                <a:cs typeface="Arial" pitchFamily="34" charset="0"/>
              </a:rPr>
              <a:t>RSKJ 1973: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srpskohrvatskog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književnog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Novi Sad: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Matica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srpska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Vesti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-www: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Rehnic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https://www.vesti.rs/Kultura/Andjeo-unistenja-Elfride-Jelinek-u-CZKD.html. 11.9.2019.    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Asimopulos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2014: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Asimopulos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Panagiotis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Rekcija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glagola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grčkom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srpskom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grčko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glagolske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rekcije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Doktorska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disertacija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Filozofski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Burger et al. 1982: Burger, H.;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Buhofer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A.;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Sialm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A.; Eriksson, B.;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Häusemann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J.; Linke, A.; Schweizer, B.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Handbuch der Phraseologie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Berlin – New York: Walter de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Gruyter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Burger 2003: Burger,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Handl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Phraseologie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eine Einführung am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Beispel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des Deutschen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Berlin: Erich Schmidt.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Burger et al. 2007: Burger, H.;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Dobrovolʼskij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D.; Kühn, P.; 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Norrick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R.N.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Phraseologie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Ein internationales Handbuch der zeitgenössischen Forschung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Berlin – New York: Walter de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Gruyter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Engel 1977: Engel, Ulrich.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Syntax der deutschen Gegenwartssprache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Grundlagen der Germanistik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). Band 22. Berlin: Erich Schmidt Verlag.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Engel 1980: Engel,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Urlih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Sposobnost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vezivanja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jezičkih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elemenata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poređenje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semantički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proširen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pojam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valentnosti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njegova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primenljivost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kontrastivnoj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lingvistici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). 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Zbornik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Instituta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strane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književnost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Institut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strane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književnost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1. S. 35–63.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Engel/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1986: Engel,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Urlich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Pavica.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Kontrastive Grammatik Deutsch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Serbokroatisch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München: Verlag Otto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Sagner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1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BA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Engel 1988: Engel, Ulrich.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Deutsche Grammatik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Heidelberg: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Groos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Fink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Arsovski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2002: Fink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Arsovski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Željka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Poredbena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frazeologija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pogled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izvana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iznutra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Zagreb: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Nacionalna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sveučilišna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knjižnica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Fleischer 1982: Fleischer, Wolfgang.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Phraseologie der deutschen Gegenwartssprache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Leipzig: Bibl. Institut.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Gortan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Premk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1977: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Gortan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Premk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Darinka. O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nekim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pitanjima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dvojake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rekcije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Južnoslovenski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filolog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Beograd: Institut za srpski jezik SANU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XXXIII/1–2. S. 237–246.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Helbig 1982: Helbig, Gerhard.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Valenz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Satzglieder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semantische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Kasus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Satzmodelle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Leipzig: VEB Verlag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Enzyklopädie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Herzog/Michel/Riedel 1983: Herzog, Annelies; Michel, Arthur; Riedel, Herbert.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Deutsche idiomatische Wendungen für Ausländer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Leipzig: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Enzyklopedie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1961/1962: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Milka.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Jedan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problem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slovenske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sintagmatike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osvetljen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transformacionom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metodom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Gramatička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uloga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morfeme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srpskohrvatskom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). 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Južnoslovenski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filolog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Beograd: Institut za srpski jezik SANU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XXV. S. 137–151.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Korhonen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Korhonen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Jarmo.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Phraseme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im Sprachgebrauch und in der Übersetzung. In: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Phraseologie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Ein internationales Handbuch der zeitgenössischen Forschung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Berlin – New York: Walter de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Gruyter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574–589.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0" y="1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Krstić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2008: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Krstić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Nenad.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Francuski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kontaktu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struktura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proste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rečenice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prevođenje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Sremski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Karlovci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–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Izdavačka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knjižarnica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Zorana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Stojanovića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Krnjaić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Cekić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2016: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Krnjaić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Cekić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Nada.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nemačko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Beograd: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Jasen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Matešić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1982: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Matešić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Josip.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rječnik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hrvatskoga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Zagreb: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Školska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knjiga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Matešić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1988: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Matešić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Josip.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Hrvatsko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njemački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rječnik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Zagreb: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Nakladni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zavod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Matice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hrvatske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/Primorac 1964/1965: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Pavica; Primorac,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Ružica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Pokušaj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klasifikacije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frazeoloških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izraza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nemačkog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njihovi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izvori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stilske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funkcije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Godišnjak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Filozofskog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fakulteta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Filozofski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Sv.8. S. 283–303.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1982: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Pavica.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izrazi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problemi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njihovog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prevođenja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Zbornik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Instituta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strane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književnosti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Filozofski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4. S. 351–367.</a:t>
            </a: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Primorac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1981: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Pavica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Primorac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Ružica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Nemačko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srpskohrvatski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 Beograd: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Narodna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knjiga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Vukadinović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1990: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Mrazović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Pavica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Zora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Vukadinović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Gramatika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srpskohrvatskog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strance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Sremski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Karlovci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–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Izdavačka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knjižarnica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Zorana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Stojanovića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Dobra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vest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Mršević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Radović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1987: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Mršević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Radović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Dragana.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Frazeološke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glagolsko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imeničke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sintagme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savremenom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srpskohrvatskom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Beograd: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Filološki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Novakov 1995: Novakov, Predrag. Engleske imeničke fraze modifikovane participskim i infinitivnim strukturama i njihovi srpskohrvatski ekvivalenti. In: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Godišnjak Filozofskog fakulteta u Novom Sadu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Novi Sad: Filozofski fakultet. Br. 23. S. 119–125.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Otašević 2012: Otašević, Đorđe.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Frazeološki rečnik srpskog jezika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Novi Sad: Prometej. 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Palm 1997: Palm, Christine.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Phraseologie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Eine Einführung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Tübingen: Gunter Narr Verlag.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Papišta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2017: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Papišta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Žolt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metaforama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Kognitivno-lingvistički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pristup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nemačkih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srpskih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frazeologizama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komponentom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leben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InterKult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Filozofski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Vol. 2. S. 55–78.</a:t>
            </a:r>
          </a:p>
          <a:p>
            <a:pPr algn="just"/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0" y="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Petronijević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Petronijević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Božinka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Srpsko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nemački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prevodni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frazeološki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Beograd: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Jasen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Petrović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1992: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Petrović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Vladislava.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Prilog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klasifikaciji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dopunskih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konstrukcija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srpskohrvatskom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Zbornik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Matice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srpske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filologiju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lingvistiku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Novi Sad: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Matica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srpska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XXXV/2. S. 115–132.</a:t>
            </a:r>
          </a:p>
          <a:p>
            <a:pPr algn="just"/>
            <a:r>
              <a:rPr lang="en-GB" sz="2000" dirty="0" smtClean="0">
                <a:latin typeface="Arial" pitchFamily="34" charset="0"/>
                <a:cs typeface="Arial" pitchFamily="34" charset="0"/>
              </a:rPr>
              <a:t>Piper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dr. 2005: Piper,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Predrag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dr.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Sintaksa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savremenog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srpskog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Prosta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rečenica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Beograd – Novi Sad: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SANU –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Matica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srpska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Popović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1966: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Popović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Ljubomir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Predloški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izrazi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savremenom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srpskohrvatskom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Naš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Beograd: Institut za srpski jezik SANU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XV/3–4. S. 195–220.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Prćić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2008</a:t>
            </a:r>
            <a:r>
              <a:rPr lang="de-DE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Prćić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Tvrtko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Semantika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pragmatika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reči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Novi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Sad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Zmaj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Pranjković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1999: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Pranjković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Ivo.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Sudbonosna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vezna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sredstva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hrvatskome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Die grammatischen Korrelationen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Graz: Institut für Slawistik der Karl-Franzens-Universität.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S. 311–336.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Ružić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2008: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Ružić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Vladislava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Sintaksički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spojevi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izrazima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tipa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računati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to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tim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Zbornik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Instituta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SANU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Beograd: Institut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SANU. I. S. 529–542.</a:t>
            </a:r>
          </a:p>
          <a:p>
            <a:pPr algn="just"/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39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2000" dirty="0" smtClean="0">
                <a:latin typeface="Arial" pitchFamily="34" charset="0"/>
                <a:cs typeface="Arial" pitchFamily="34" charset="0"/>
              </a:rPr>
              <a:t>Simeon 1969: Simeon,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Rikard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Enciklopedijski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rječnik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lingvističkih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naziva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Zagreb: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Matica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hrvatska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Stanojević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Veselinović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2018: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Stanojević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Veselinović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Marija.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Komparativni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frazeologizmi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par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srpski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–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nemački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Doktorska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disertacija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). Kragujevac: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Filološko-umetnički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fakultet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Tenijer 1988: Ten’yer, Lyus’yen. Osnovy strukturnogo sintaksisa. Moskva: Progress.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Zarifović Grković/Ristić 2016: Zarifović Grković, Mirjana;  Ristić, Gordana. Smeh u nemačkoj i srpskoj frazeologiji. In: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Godišnjak Filozofskog fakulteta u Novom Sadu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Novi Sad: Filozofski fakultet. Br. XLI–1. S. 511–523.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Zarifović Grković 2018: Zarifović Grković, Mirjana. Sintaksička analiza frazelogizama i njihovih prevodnih ekvivalenata u romanu Elfride Jelinek Die Klavierspielerin – Pijanistkinja. In: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Godišnjak Filozofskog fakulteta u Novom Sadu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Novi Sad: Filozofski fakultet. XLIII–1. S. 173–191. 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Žiletić 1979: Žiletić, Zoran. Gramatika zavisnosti Urliha Engela. In: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Gramatička teorija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kontrastivne studije i nastava stranih jezika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Novi Sad: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strane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jezike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književnosti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1. S. 67–105.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0" y="-24"/>
            <a:ext cx="91440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Rekcija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glagola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srpskom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nemačkom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jeziku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/>
              <a:t> </a:t>
            </a:r>
            <a:endParaRPr lang="de-DE" sz="2400" dirty="0" smtClean="0"/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1. Pojam valentnosti i rekcije (različito tumačenje lingvista)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2. Vrste rekcije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3. Glagolska rekcija u srpskom i nemačkom jeziku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Zahvaljujem na pažnji!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40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71472" y="1428736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vi-VN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vi-VN" sz="2400" dirty="0" smtClean="0">
                <a:latin typeface="Arial" pitchFamily="34" charset="0"/>
                <a:cs typeface="Arial" pitchFamily="34" charset="0"/>
              </a:rPr>
            </a:br>
            <a:endParaRPr lang="sr-Latn-R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Kontrastivna frazeologija i klasifikacija frazema</a:t>
            </a: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Pojam frazeologije</a:t>
            </a:r>
          </a:p>
          <a:p>
            <a:pPr marL="514350" indent="-514350" algn="just">
              <a:buAutoNum type="arabicPeriod"/>
            </a:pP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Definicija frazeologizma</a:t>
            </a:r>
          </a:p>
          <a:p>
            <a:pPr marL="514350" indent="-514350" algn="just">
              <a:buAutoNum type="arabicPeriod"/>
            </a:pP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Podela frazeologizma po strukturi</a:t>
            </a:r>
          </a:p>
          <a:p>
            <a:pPr marL="514350" indent="-514350" algn="just">
              <a:buAutoNum type="arabicPeriod"/>
            </a:pP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Kontrastivna frazeologija (vrste, zadaci, ciljevi)</a:t>
            </a:r>
          </a:p>
          <a:p>
            <a:pPr marL="514350" indent="-514350" algn="just">
              <a:buAutoNum type="arabicPeriod"/>
            </a:pP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RS" sz="2300" dirty="0" smtClean="0">
                <a:latin typeface="Arial" pitchFamily="34" charset="0"/>
                <a:cs typeface="Arial" pitchFamily="34" charset="0"/>
              </a:rPr>
              <a:t>Klasifikacija frazeologizama po obrascu Pavice Mrazović</a:t>
            </a: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de-DE" sz="23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0" y="0"/>
            <a:ext cx="94297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0" y="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Klasifikacija frazeologizama po obrascu Pavice Mrazović</a:t>
            </a:r>
          </a:p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3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: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in einem schwarzen Loch der Zeit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(Jelinek 2011: 12) 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crnoj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rupi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vremena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(Jelinek 2012: 10)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3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razlikama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für ungültig erklären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(Jelinek 2011: 44)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pr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glasiti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nevažećim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(Jelinek 2012: 45)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3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leksičkim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razlikam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unter den Sohlen brennen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(Jelinek 2011: 88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goreti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nogama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(Jelinek 2012: 89) 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prevodu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goreti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pod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tabanima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0" y="0"/>
            <a:ext cx="94297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sr-Latn-R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300" dirty="0" smtClean="0">
                <a:latin typeface="Arial" pitchFamily="34" charset="0"/>
                <a:cs typeface="Arial" pitchFamily="34" charset="0"/>
              </a:rPr>
              <a:t>Klasifikacija frazeologizama po obrascu Pavice Mrazović</a:t>
            </a:r>
          </a:p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3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parcijalna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morfosintaksičkim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leksičkim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razlikama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das letzte Hemd ausziehen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2011: 22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2300" i="1" dirty="0" err="1" smtClean="0">
                <a:latin typeface="Arial" pitchFamily="34" charset="0"/>
                <a:cs typeface="Arial" pitchFamily="34" charset="0"/>
              </a:rPr>
              <a:t>odrati</a:t>
            </a:r>
            <a:r>
              <a:rPr lang="en-GB" sz="2300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GB" sz="2300" i="1" dirty="0" err="1" smtClean="0">
                <a:latin typeface="Arial" pitchFamily="34" charset="0"/>
                <a:cs typeface="Arial" pitchFamily="34" charset="0"/>
              </a:rPr>
              <a:t>gole</a:t>
            </a:r>
            <a:r>
              <a:rPr lang="en-GB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i="1" dirty="0" err="1" smtClean="0">
                <a:latin typeface="Arial" pitchFamily="34" charset="0"/>
                <a:cs typeface="Arial" pitchFamily="34" charset="0"/>
              </a:rPr>
              <a:t>kože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2012: 22)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prev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skinuti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poslednju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košulju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300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lažni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prijatelji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fr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sz="2300" i="1" dirty="0" smtClean="0">
                <a:latin typeface="Arial" pitchFamily="34" charset="0"/>
                <a:cs typeface="Arial" pitchFamily="34" charset="0"/>
              </a:rPr>
              <a:t>faux </a:t>
            </a:r>
            <a:r>
              <a:rPr lang="en-GB" sz="2300" i="1" dirty="0" err="1" smtClean="0">
                <a:latin typeface="Arial" pitchFamily="34" charset="0"/>
                <a:cs typeface="Arial" pitchFamily="34" charset="0"/>
              </a:rPr>
              <a:t>amis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sich an die Brust schlagen</a:t>
            </a:r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Zarifović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Ristić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2016: 513)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posipati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pepelom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značenjski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fraz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prevod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) 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prev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busati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se u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grudi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endParaRPr lang="sr-Latn-R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300" dirty="0" smtClean="0">
                <a:latin typeface="Arial" pitchFamily="34" charset="0"/>
                <a:cs typeface="Arial" pitchFamily="34" charset="0"/>
              </a:rPr>
              <a:t>6)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nulta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ekvivalentnost</a:t>
            </a:r>
            <a:r>
              <a:rPr lang="sr-Latn-RS" sz="2300" dirty="0" smtClean="0">
                <a:latin typeface="Arial" pitchFamily="34" charset="0"/>
                <a:cs typeface="Arial" pitchFamily="34" charset="0"/>
              </a:rPr>
              <a:t>: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da lachen ja die Hühner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Zarifović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Ristić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2016: 514)</a:t>
            </a:r>
          </a:p>
          <a:p>
            <a:r>
              <a:rPr lang="sr-Latn-RS" sz="23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smešno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koješta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gluposti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makar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šta</a:t>
            </a:r>
            <a:endParaRPr lang="sr-Latn-RS" sz="2300" i="1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(u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doslovnom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dirty="0" err="1" smtClean="0">
                <a:latin typeface="Arial" pitchFamily="34" charset="0"/>
                <a:cs typeface="Arial" pitchFamily="34" charset="0"/>
              </a:rPr>
              <a:t>prev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tome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čak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kokoške</a:t>
            </a:r>
            <a:r>
              <a:rPr lang="de-DE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300" i="1" dirty="0" err="1" smtClean="0">
                <a:latin typeface="Arial" pitchFamily="34" charset="0"/>
                <a:cs typeface="Arial" pitchFamily="34" charset="0"/>
              </a:rPr>
              <a:t>smeju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bespredloškom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sich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der Welt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öffnen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otvoriti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svetu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wir öffnen uns der Welt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46).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otvaramo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se ka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svetu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Jelinek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2012: 45).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akuzativ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mir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läuft 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die Zeit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davon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mi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ističe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i="1" dirty="0" smtClean="0">
                <a:latin typeface="Arial" pitchFamily="34" charset="0"/>
                <a:cs typeface="Arial" pitchFamily="34" charset="0"/>
              </a:rPr>
              <a:t>Die Zeit läuft vor mir davon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27).</a:t>
            </a:r>
          </a:p>
          <a:p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mi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ističe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27).</a:t>
            </a: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=</a:t>
            </a:r>
          </a:p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nominativ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mimo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48A-22C4-45AB-A0A2-FF6D31194B2B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Analiza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korpusne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građe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AutoNum type="romanUcPeriod"/>
            </a:pP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ekvivalentnost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I.a.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Glagolska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dopuna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predloškom</a:t>
            </a:r>
            <a:r>
              <a:rPr lang="de-DE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u="sng" dirty="0" err="1" smtClean="0">
                <a:latin typeface="Arial" pitchFamily="34" charset="0"/>
                <a:cs typeface="Arial" pitchFamily="34" charset="0"/>
              </a:rPr>
              <a:t>dativu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aus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der Zeit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absprinegn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iskočiti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vremena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aus der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resenden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Zeit abgesprungen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2011: 30).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iskočila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vremena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(Jelinek 2012: 30).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aus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sich </a:t>
            </a:r>
            <a:r>
              <a:rPr lang="de-DE" sz="2000" b="1" i="1" u="sng" dirty="0" smtClean="0">
                <a:latin typeface="Arial" pitchFamily="34" charset="0"/>
                <a:cs typeface="Arial" pitchFamily="34" charset="0"/>
              </a:rPr>
              <a:t>von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der Zukunft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verabschieden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opraštati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b="1" i="1" u="sng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u="sng" dirty="0" err="1" smtClean="0">
                <a:latin typeface="Arial" pitchFamily="34" charset="0"/>
                <a:cs typeface="Arial" pitchFamily="34" charset="0"/>
              </a:rPr>
              <a:t>budućnosti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mein Gedächtnis verabschieden von der Zukunft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2011: 81).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moje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pamćenje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oprašta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budućnosti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(Jelinek 2012: 82).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zamenica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von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dativ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52000"/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povratni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predlog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genitiv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2691</Words>
  <Application>Microsoft Office PowerPoint</Application>
  <PresentationFormat>Bildschirmpräsentation (4:3)</PresentationFormat>
  <Paragraphs>733</Paragraphs>
  <Slides>40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1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Zahvaljujem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Windows-Benutzer</dc:creator>
  <cp:lastModifiedBy>Windows-Benutzer</cp:lastModifiedBy>
  <cp:revision>193</cp:revision>
  <dcterms:created xsi:type="dcterms:W3CDTF">2018-11-06T19:13:10Z</dcterms:created>
  <dcterms:modified xsi:type="dcterms:W3CDTF">2019-10-16T02:16:32Z</dcterms:modified>
</cp:coreProperties>
</file>